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466" r:id="rId3"/>
    <p:sldId id="479" r:id="rId4"/>
    <p:sldId id="478" r:id="rId5"/>
    <p:sldId id="485" r:id="rId6"/>
    <p:sldId id="486" r:id="rId7"/>
    <p:sldId id="487" r:id="rId8"/>
    <p:sldId id="488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28"/>
    <a:srgbClr val="280028"/>
    <a:srgbClr val="99FFCB"/>
    <a:srgbClr val="006632"/>
    <a:srgbClr val="FF99CB"/>
    <a:srgbClr val="A5C3FF"/>
    <a:srgbClr val="660032"/>
    <a:srgbClr val="8CB4F0"/>
    <a:srgbClr val="78050A"/>
    <a:srgbClr val="143C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Texanischer Unabhängigkeitskrieg</a:t>
            </a:r>
            <a:br>
              <a:rPr lang="de-DE" dirty="0" smtClean="0"/>
            </a:br>
            <a:r>
              <a:rPr lang="de-DE" dirty="0" smtClean="0"/>
              <a:t>(1835 – 1836)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02. Okt. 1835 – 21. Apr. 1836</a:t>
            </a:r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Texas, Nordamerika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Schlacht von Gonzales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Schlacht von San </a:t>
            </a:r>
            <a:r>
              <a:rPr lang="de-DE" dirty="0" err="1" smtClean="0"/>
              <a:t>Jacinto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76976" y="1085850"/>
            <a:ext cx="2822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65212" y="2133600"/>
            <a:ext cx="2034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Stephen F. Austin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(1793 – 1836)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665212" y="3212481"/>
            <a:ext cx="2034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Sam Houston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(1793 – 1863)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665212" y="5143733"/>
            <a:ext cx="203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Antonio Lopez de Santa Anna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(1794 – 1876)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00958" y="4568634"/>
            <a:ext cx="178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143C78"/>
                </a:solidFill>
              </a:rPr>
              <a:t>Mexiko</a:t>
            </a:r>
            <a:endParaRPr lang="de-DE" sz="1600" dirty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665212" y="1530934"/>
            <a:ext cx="178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143C78"/>
                </a:solidFill>
              </a:rPr>
              <a:t>Texas</a:t>
            </a:r>
            <a:endParaRPr lang="de-DE" sz="1600" dirty="0">
              <a:solidFill>
                <a:srgbClr val="143C78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76" y="2133600"/>
            <a:ext cx="788235" cy="98923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77" y="3212481"/>
            <a:ext cx="788235" cy="106554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76" y="5143733"/>
            <a:ext cx="788235" cy="101576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76" y="1530934"/>
            <a:ext cx="788236" cy="52549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012" y="4568634"/>
            <a:ext cx="824946" cy="471398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" y="1123949"/>
            <a:ext cx="5213718" cy="2902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1313282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de-DE" dirty="0" smtClean="0"/>
              <a:t>Mexiko erlangt 1821 seine Unabhängigkeit von Spanien &amp; entwickelt sich in der Folge zu einem dezentralen Bundesstaat</a:t>
            </a:r>
          </a:p>
          <a:p>
            <a:pPr lvl="0">
              <a:spcAft>
                <a:spcPts val="600"/>
              </a:spcAft>
            </a:pPr>
            <a:r>
              <a:rPr lang="de-DE" dirty="0" smtClean="0"/>
              <a:t>Insb. im Hinblick auf die Bedrohungen durch Indianer werden in den Bundesstaaten starke Milizen aufgebaut / zugelassen</a:t>
            </a:r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2162175"/>
            <a:ext cx="4952999" cy="2757574"/>
          </a:xfrm>
          <a:prstGeom prst="rect">
            <a:avLst/>
          </a:prstGeom>
        </p:spPr>
      </p:pic>
      <p:sp>
        <p:nvSpPr>
          <p:cNvPr id="6" name="Nach unten gekrümmter Pfeil 5"/>
          <p:cNvSpPr/>
          <p:nvPr/>
        </p:nvSpPr>
        <p:spPr>
          <a:xfrm flipH="1">
            <a:off x="7083000" y="2641600"/>
            <a:ext cx="867200" cy="665163"/>
          </a:xfrm>
          <a:prstGeom prst="curvedDownArrow">
            <a:avLst/>
          </a:prstGeom>
          <a:solidFill>
            <a:srgbClr val="660032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199" y="2387601"/>
            <a:ext cx="3302001" cy="229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Massenhafte Einwanderung von Amerikanern nach Texas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Texaner 1834: &gt;30‘000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Mexikaner 1834: 7‘800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Texanisches Streben nach Eigenständigkeit innerhalb eines mexikanischen Bundesstaates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199" y="4902316"/>
            <a:ext cx="8229600" cy="134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1833 wird Santa Anna mexikanischer Präsident / Diktator &amp; wandelt Mexiko in einen zentralistischen Staat mit restriktiven (wirtschaftlichen) Gesetzen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Santa Anna plant die Milizen in den Bundesstaaten zu entwaffnen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Frühe texanische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51264"/>
            <a:ext cx="8233910" cy="456533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" name="Gruppierung 116"/>
          <p:cNvGrpSpPr/>
          <p:nvPr/>
        </p:nvGrpSpPr>
        <p:grpSpPr>
          <a:xfrm>
            <a:off x="5775325" y="5323701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Mexico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CIty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5896025" y="3279001"/>
            <a:ext cx="1733550" cy="276999"/>
            <a:chOff x="4070350" y="3561433"/>
            <a:chExt cx="17335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Antonio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116"/>
          <p:cNvGrpSpPr/>
          <p:nvPr/>
        </p:nvGrpSpPr>
        <p:grpSpPr>
          <a:xfrm>
            <a:off x="5552650" y="4066401"/>
            <a:ext cx="1733550" cy="276999"/>
            <a:chOff x="4070350" y="3561433"/>
            <a:chExt cx="1733550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Monterrey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7" name="Freihandform 16"/>
          <p:cNvSpPr/>
          <p:nvPr/>
        </p:nvSpPr>
        <p:spPr>
          <a:xfrm>
            <a:off x="4489450" y="1244600"/>
            <a:ext cx="2368550" cy="2152650"/>
          </a:xfrm>
          <a:custGeom>
            <a:avLst/>
            <a:gdLst>
              <a:gd name="connsiteX0" fmla="*/ 0 w 2368550"/>
              <a:gd name="connsiteY0" fmla="*/ 0 h 2152650"/>
              <a:gd name="connsiteX1" fmla="*/ 0 w 2368550"/>
              <a:gd name="connsiteY1" fmla="*/ 457200 h 2152650"/>
              <a:gd name="connsiteX2" fmla="*/ 44450 w 2368550"/>
              <a:gd name="connsiteY2" fmla="*/ 463550 h 2152650"/>
              <a:gd name="connsiteX3" fmla="*/ 44450 w 2368550"/>
              <a:gd name="connsiteY3" fmla="*/ 463550 h 2152650"/>
              <a:gd name="connsiteX4" fmla="*/ 107950 w 2368550"/>
              <a:gd name="connsiteY4" fmla="*/ 482600 h 2152650"/>
              <a:gd name="connsiteX5" fmla="*/ 165100 w 2368550"/>
              <a:gd name="connsiteY5" fmla="*/ 476250 h 2152650"/>
              <a:gd name="connsiteX6" fmla="*/ 228600 w 2368550"/>
              <a:gd name="connsiteY6" fmla="*/ 482600 h 2152650"/>
              <a:gd name="connsiteX7" fmla="*/ 342900 w 2368550"/>
              <a:gd name="connsiteY7" fmla="*/ 482600 h 2152650"/>
              <a:gd name="connsiteX8" fmla="*/ 400050 w 2368550"/>
              <a:gd name="connsiteY8" fmla="*/ 495300 h 2152650"/>
              <a:gd name="connsiteX9" fmla="*/ 482600 w 2368550"/>
              <a:gd name="connsiteY9" fmla="*/ 495300 h 2152650"/>
              <a:gd name="connsiteX10" fmla="*/ 539750 w 2368550"/>
              <a:gd name="connsiteY10" fmla="*/ 508000 h 2152650"/>
              <a:gd name="connsiteX11" fmla="*/ 628650 w 2368550"/>
              <a:gd name="connsiteY11" fmla="*/ 501650 h 2152650"/>
              <a:gd name="connsiteX12" fmla="*/ 704850 w 2368550"/>
              <a:gd name="connsiteY12" fmla="*/ 520700 h 2152650"/>
              <a:gd name="connsiteX13" fmla="*/ 793750 w 2368550"/>
              <a:gd name="connsiteY13" fmla="*/ 501650 h 2152650"/>
              <a:gd name="connsiteX14" fmla="*/ 857250 w 2368550"/>
              <a:gd name="connsiteY14" fmla="*/ 527050 h 2152650"/>
              <a:gd name="connsiteX15" fmla="*/ 1016000 w 2368550"/>
              <a:gd name="connsiteY15" fmla="*/ 520700 h 2152650"/>
              <a:gd name="connsiteX16" fmla="*/ 1174750 w 2368550"/>
              <a:gd name="connsiteY16" fmla="*/ 533400 h 2152650"/>
              <a:gd name="connsiteX17" fmla="*/ 1174750 w 2368550"/>
              <a:gd name="connsiteY17" fmla="*/ 1060450 h 2152650"/>
              <a:gd name="connsiteX18" fmla="*/ 1225550 w 2368550"/>
              <a:gd name="connsiteY18" fmla="*/ 1123950 h 2152650"/>
              <a:gd name="connsiteX19" fmla="*/ 1225550 w 2368550"/>
              <a:gd name="connsiteY19" fmla="*/ 1123950 h 2152650"/>
              <a:gd name="connsiteX20" fmla="*/ 1295400 w 2368550"/>
              <a:gd name="connsiteY20" fmla="*/ 1111250 h 2152650"/>
              <a:gd name="connsiteX21" fmla="*/ 1295400 w 2368550"/>
              <a:gd name="connsiteY21" fmla="*/ 1111250 h 2152650"/>
              <a:gd name="connsiteX22" fmla="*/ 1320800 w 2368550"/>
              <a:gd name="connsiteY22" fmla="*/ 1162050 h 2152650"/>
              <a:gd name="connsiteX23" fmla="*/ 1365250 w 2368550"/>
              <a:gd name="connsiteY23" fmla="*/ 1162050 h 2152650"/>
              <a:gd name="connsiteX24" fmla="*/ 1409700 w 2368550"/>
              <a:gd name="connsiteY24" fmla="*/ 1174750 h 2152650"/>
              <a:gd name="connsiteX25" fmla="*/ 1454150 w 2368550"/>
              <a:gd name="connsiteY25" fmla="*/ 1193800 h 2152650"/>
              <a:gd name="connsiteX26" fmla="*/ 1485900 w 2368550"/>
              <a:gd name="connsiteY26" fmla="*/ 1174750 h 2152650"/>
              <a:gd name="connsiteX27" fmla="*/ 1524000 w 2368550"/>
              <a:gd name="connsiteY27" fmla="*/ 1193800 h 2152650"/>
              <a:gd name="connsiteX28" fmla="*/ 1524000 w 2368550"/>
              <a:gd name="connsiteY28" fmla="*/ 1193800 h 2152650"/>
              <a:gd name="connsiteX29" fmla="*/ 1562100 w 2368550"/>
              <a:gd name="connsiteY29" fmla="*/ 1225550 h 2152650"/>
              <a:gd name="connsiteX30" fmla="*/ 1612900 w 2368550"/>
              <a:gd name="connsiteY30" fmla="*/ 1212850 h 2152650"/>
              <a:gd name="connsiteX31" fmla="*/ 1651000 w 2368550"/>
              <a:gd name="connsiteY31" fmla="*/ 1238250 h 2152650"/>
              <a:gd name="connsiteX32" fmla="*/ 1689100 w 2368550"/>
              <a:gd name="connsiteY32" fmla="*/ 1231900 h 2152650"/>
              <a:gd name="connsiteX33" fmla="*/ 1689100 w 2368550"/>
              <a:gd name="connsiteY33" fmla="*/ 1231900 h 2152650"/>
              <a:gd name="connsiteX34" fmla="*/ 1752600 w 2368550"/>
              <a:gd name="connsiteY34" fmla="*/ 1219200 h 2152650"/>
              <a:gd name="connsiteX35" fmla="*/ 1797050 w 2368550"/>
              <a:gd name="connsiteY35" fmla="*/ 1231900 h 2152650"/>
              <a:gd name="connsiteX36" fmla="*/ 1860550 w 2368550"/>
              <a:gd name="connsiteY36" fmla="*/ 1263650 h 2152650"/>
              <a:gd name="connsiteX37" fmla="*/ 1911350 w 2368550"/>
              <a:gd name="connsiteY37" fmla="*/ 1244600 h 2152650"/>
              <a:gd name="connsiteX38" fmla="*/ 1949450 w 2368550"/>
              <a:gd name="connsiteY38" fmla="*/ 1244600 h 2152650"/>
              <a:gd name="connsiteX39" fmla="*/ 1993900 w 2368550"/>
              <a:gd name="connsiteY39" fmla="*/ 1225550 h 2152650"/>
              <a:gd name="connsiteX40" fmla="*/ 2038350 w 2368550"/>
              <a:gd name="connsiteY40" fmla="*/ 1238250 h 2152650"/>
              <a:gd name="connsiteX41" fmla="*/ 2082800 w 2368550"/>
              <a:gd name="connsiteY41" fmla="*/ 1219200 h 2152650"/>
              <a:gd name="connsiteX42" fmla="*/ 2114550 w 2368550"/>
              <a:gd name="connsiteY42" fmla="*/ 1257300 h 2152650"/>
              <a:gd name="connsiteX43" fmla="*/ 2165350 w 2368550"/>
              <a:gd name="connsiteY43" fmla="*/ 1282700 h 2152650"/>
              <a:gd name="connsiteX44" fmla="*/ 2209800 w 2368550"/>
              <a:gd name="connsiteY44" fmla="*/ 1308100 h 2152650"/>
              <a:gd name="connsiteX45" fmla="*/ 2209800 w 2368550"/>
              <a:gd name="connsiteY45" fmla="*/ 1308100 h 2152650"/>
              <a:gd name="connsiteX46" fmla="*/ 2279650 w 2368550"/>
              <a:gd name="connsiteY46" fmla="*/ 1320800 h 2152650"/>
              <a:gd name="connsiteX47" fmla="*/ 2279650 w 2368550"/>
              <a:gd name="connsiteY47" fmla="*/ 1409700 h 2152650"/>
              <a:gd name="connsiteX48" fmla="*/ 2279650 w 2368550"/>
              <a:gd name="connsiteY48" fmla="*/ 1517650 h 2152650"/>
              <a:gd name="connsiteX49" fmla="*/ 2279650 w 2368550"/>
              <a:gd name="connsiteY49" fmla="*/ 1651000 h 2152650"/>
              <a:gd name="connsiteX50" fmla="*/ 2324100 w 2368550"/>
              <a:gd name="connsiteY50" fmla="*/ 1720850 h 2152650"/>
              <a:gd name="connsiteX51" fmla="*/ 2336800 w 2368550"/>
              <a:gd name="connsiteY51" fmla="*/ 1778000 h 2152650"/>
              <a:gd name="connsiteX52" fmla="*/ 2368550 w 2368550"/>
              <a:gd name="connsiteY52" fmla="*/ 1847850 h 2152650"/>
              <a:gd name="connsiteX53" fmla="*/ 2368550 w 2368550"/>
              <a:gd name="connsiteY53" fmla="*/ 1898650 h 2152650"/>
              <a:gd name="connsiteX54" fmla="*/ 2343150 w 2368550"/>
              <a:gd name="connsiteY54" fmla="*/ 1968500 h 2152650"/>
              <a:gd name="connsiteX55" fmla="*/ 2336800 w 2368550"/>
              <a:gd name="connsiteY55" fmla="*/ 2012950 h 2152650"/>
              <a:gd name="connsiteX56" fmla="*/ 2336800 w 2368550"/>
              <a:gd name="connsiteY56" fmla="*/ 2051050 h 2152650"/>
              <a:gd name="connsiteX57" fmla="*/ 2311400 w 2368550"/>
              <a:gd name="connsiteY57" fmla="*/ 2108200 h 2152650"/>
              <a:gd name="connsiteX58" fmla="*/ 2311400 w 2368550"/>
              <a:gd name="connsiteY58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68550" h="2152650">
                <a:moveTo>
                  <a:pt x="0" y="0"/>
                </a:moveTo>
                <a:lnTo>
                  <a:pt x="0" y="457200"/>
                </a:lnTo>
                <a:lnTo>
                  <a:pt x="44450" y="463550"/>
                </a:lnTo>
                <a:lnTo>
                  <a:pt x="44450" y="463550"/>
                </a:lnTo>
                <a:lnTo>
                  <a:pt x="107950" y="482600"/>
                </a:lnTo>
                <a:lnTo>
                  <a:pt x="165100" y="476250"/>
                </a:lnTo>
                <a:lnTo>
                  <a:pt x="228600" y="482600"/>
                </a:lnTo>
                <a:lnTo>
                  <a:pt x="342900" y="482600"/>
                </a:lnTo>
                <a:lnTo>
                  <a:pt x="400050" y="495300"/>
                </a:lnTo>
                <a:lnTo>
                  <a:pt x="482600" y="495300"/>
                </a:lnTo>
                <a:lnTo>
                  <a:pt x="539750" y="508000"/>
                </a:lnTo>
                <a:cubicBezTo>
                  <a:pt x="624410" y="501488"/>
                  <a:pt x="594702" y="501650"/>
                  <a:pt x="628650" y="501650"/>
                </a:cubicBezTo>
                <a:lnTo>
                  <a:pt x="704850" y="520700"/>
                </a:lnTo>
                <a:lnTo>
                  <a:pt x="793750" y="501650"/>
                </a:lnTo>
                <a:lnTo>
                  <a:pt x="857250" y="527050"/>
                </a:lnTo>
                <a:lnTo>
                  <a:pt x="1016000" y="520700"/>
                </a:lnTo>
                <a:lnTo>
                  <a:pt x="1174750" y="533400"/>
                </a:lnTo>
                <a:lnTo>
                  <a:pt x="1174750" y="1060450"/>
                </a:lnTo>
                <a:lnTo>
                  <a:pt x="1225550" y="1123950"/>
                </a:lnTo>
                <a:lnTo>
                  <a:pt x="1225550" y="1123950"/>
                </a:lnTo>
                <a:lnTo>
                  <a:pt x="1295400" y="1111250"/>
                </a:lnTo>
                <a:lnTo>
                  <a:pt x="1295400" y="1111250"/>
                </a:lnTo>
                <a:lnTo>
                  <a:pt x="1320800" y="1162050"/>
                </a:lnTo>
                <a:lnTo>
                  <a:pt x="1365250" y="1162050"/>
                </a:lnTo>
                <a:lnTo>
                  <a:pt x="1409700" y="1174750"/>
                </a:lnTo>
                <a:lnTo>
                  <a:pt x="1454150" y="1193800"/>
                </a:lnTo>
                <a:lnTo>
                  <a:pt x="1485900" y="1174750"/>
                </a:lnTo>
                <a:lnTo>
                  <a:pt x="1524000" y="1193800"/>
                </a:lnTo>
                <a:lnTo>
                  <a:pt x="1524000" y="1193800"/>
                </a:lnTo>
                <a:lnTo>
                  <a:pt x="1562100" y="1225550"/>
                </a:lnTo>
                <a:lnTo>
                  <a:pt x="1612900" y="1212850"/>
                </a:lnTo>
                <a:lnTo>
                  <a:pt x="1651000" y="1238250"/>
                </a:lnTo>
                <a:lnTo>
                  <a:pt x="1689100" y="1231900"/>
                </a:lnTo>
                <a:lnTo>
                  <a:pt x="1689100" y="1231900"/>
                </a:lnTo>
                <a:lnTo>
                  <a:pt x="1752600" y="1219200"/>
                </a:lnTo>
                <a:lnTo>
                  <a:pt x="1797050" y="1231900"/>
                </a:lnTo>
                <a:lnTo>
                  <a:pt x="1860550" y="1263650"/>
                </a:lnTo>
                <a:lnTo>
                  <a:pt x="1911350" y="1244600"/>
                </a:lnTo>
                <a:lnTo>
                  <a:pt x="1949450" y="1244600"/>
                </a:lnTo>
                <a:lnTo>
                  <a:pt x="1993900" y="1225550"/>
                </a:lnTo>
                <a:lnTo>
                  <a:pt x="2038350" y="1238250"/>
                </a:lnTo>
                <a:lnTo>
                  <a:pt x="2082800" y="1219200"/>
                </a:lnTo>
                <a:lnTo>
                  <a:pt x="2114550" y="1257300"/>
                </a:lnTo>
                <a:lnTo>
                  <a:pt x="2165350" y="1282700"/>
                </a:lnTo>
                <a:lnTo>
                  <a:pt x="2209800" y="1308100"/>
                </a:lnTo>
                <a:lnTo>
                  <a:pt x="2209800" y="1308100"/>
                </a:lnTo>
                <a:lnTo>
                  <a:pt x="2279650" y="1320800"/>
                </a:lnTo>
                <a:lnTo>
                  <a:pt x="2279650" y="1409700"/>
                </a:lnTo>
                <a:lnTo>
                  <a:pt x="2279650" y="1517650"/>
                </a:lnTo>
                <a:lnTo>
                  <a:pt x="2279650" y="1651000"/>
                </a:lnTo>
                <a:lnTo>
                  <a:pt x="2324100" y="1720850"/>
                </a:lnTo>
                <a:lnTo>
                  <a:pt x="2336800" y="1778000"/>
                </a:lnTo>
                <a:lnTo>
                  <a:pt x="2368550" y="1847850"/>
                </a:lnTo>
                <a:lnTo>
                  <a:pt x="2368550" y="1898650"/>
                </a:lnTo>
                <a:lnTo>
                  <a:pt x="2343150" y="1968500"/>
                </a:lnTo>
                <a:lnTo>
                  <a:pt x="2336800" y="2012950"/>
                </a:lnTo>
                <a:lnTo>
                  <a:pt x="2336800" y="2051050"/>
                </a:lnTo>
                <a:lnTo>
                  <a:pt x="2311400" y="2108200"/>
                </a:lnTo>
                <a:lnTo>
                  <a:pt x="2311400" y="21526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3882600" y="380200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553200" y="1704201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USA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67" y="4361436"/>
            <a:ext cx="428165" cy="244666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35" y="1858867"/>
            <a:ext cx="428165" cy="244666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67" y="1459535"/>
            <a:ext cx="464865" cy="244666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817" y="2400300"/>
            <a:ext cx="464865" cy="244666"/>
          </a:xfrm>
          <a:prstGeom prst="rect">
            <a:avLst/>
          </a:prstGeom>
        </p:spPr>
      </p:pic>
      <p:grpSp>
        <p:nvGrpSpPr>
          <p:cNvPr id="36" name="Gruppierung 116"/>
          <p:cNvGrpSpPr/>
          <p:nvPr/>
        </p:nvGrpSpPr>
        <p:grpSpPr>
          <a:xfrm>
            <a:off x="6527800" y="3116203"/>
            <a:ext cx="1733550" cy="276999"/>
            <a:chOff x="4070350" y="3561433"/>
            <a:chExt cx="1733550" cy="276999"/>
          </a:xfrm>
        </p:grpSpPr>
        <p:sp>
          <p:nvSpPr>
            <p:cNvPr id="37" name="Oval 3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Jacinto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9" name="Gruppierung 116"/>
          <p:cNvGrpSpPr/>
          <p:nvPr/>
        </p:nvGrpSpPr>
        <p:grpSpPr>
          <a:xfrm>
            <a:off x="6051550" y="3530600"/>
            <a:ext cx="1733550" cy="276999"/>
            <a:chOff x="4070350" y="3561433"/>
            <a:chExt cx="1733550" cy="276999"/>
          </a:xfrm>
        </p:grpSpPr>
        <p:sp>
          <p:nvSpPr>
            <p:cNvPr id="40" name="Oval 3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Goliad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5337175" y="2567632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Texas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43" name="Gruppierung 77"/>
          <p:cNvGrpSpPr/>
          <p:nvPr/>
        </p:nvGrpSpPr>
        <p:grpSpPr>
          <a:xfrm>
            <a:off x="184144" y="1066545"/>
            <a:ext cx="5591181" cy="2259158"/>
            <a:chOff x="11217523" y="-4199062"/>
            <a:chExt cx="7315660" cy="2259158"/>
          </a:xfrm>
        </p:grpSpPr>
        <p:sp>
          <p:nvSpPr>
            <p:cNvPr id="44" name="Textfeld 43"/>
            <p:cNvSpPr txBox="1"/>
            <p:nvPr/>
          </p:nvSpPr>
          <p:spPr>
            <a:xfrm>
              <a:off x="11217523" y="-4199062"/>
              <a:ext cx="3535884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Sep. 1835: 100 in San Antonio stationierte Dragoner sollen eine texanische Kanone sicherstellen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5" name="Gerade Verbindung mit Pfeil 44"/>
            <p:cNvCxnSpPr>
              <a:stCxn id="44" idx="2"/>
            </p:cNvCxnSpPr>
            <p:nvPr/>
          </p:nvCxnSpPr>
          <p:spPr>
            <a:xfrm rot="16200000" flipH="1">
              <a:off x="14999077" y="-5474010"/>
              <a:ext cx="1520495" cy="554771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ung 77"/>
          <p:cNvGrpSpPr/>
          <p:nvPr/>
        </p:nvGrpSpPr>
        <p:grpSpPr>
          <a:xfrm>
            <a:off x="3225797" y="1493027"/>
            <a:ext cx="2825751" cy="1829646"/>
            <a:chOff x="11217518" y="-4199062"/>
            <a:chExt cx="4799143" cy="1829646"/>
          </a:xfrm>
        </p:grpSpPr>
        <p:sp>
          <p:nvSpPr>
            <p:cNvPr id="47" name="Textfeld 46"/>
            <p:cNvSpPr txBox="1"/>
            <p:nvPr/>
          </p:nvSpPr>
          <p:spPr>
            <a:xfrm>
              <a:off x="11217518" y="-4199062"/>
              <a:ext cx="409610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02. Okt. 1835: Texaner siegen über die Dragoner in der Schlacht von Gonzales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48" name="Gerade Verbindung mit Pfeil 47"/>
            <p:cNvCxnSpPr>
              <a:stCxn id="47" idx="2"/>
            </p:cNvCxnSpPr>
            <p:nvPr/>
          </p:nvCxnSpPr>
          <p:spPr>
            <a:xfrm rot="16200000" flipH="1">
              <a:off x="14095627" y="-4290451"/>
              <a:ext cx="1090982" cy="275108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ung 77"/>
          <p:cNvGrpSpPr/>
          <p:nvPr/>
        </p:nvGrpSpPr>
        <p:grpSpPr>
          <a:xfrm>
            <a:off x="500794" y="3488503"/>
            <a:ext cx="5350732" cy="2169946"/>
            <a:chOff x="11264489" y="-5261012"/>
            <a:chExt cx="5765055" cy="2169946"/>
          </a:xfrm>
        </p:grpSpPr>
        <p:sp>
          <p:nvSpPr>
            <p:cNvPr id="50" name="Textfeld 49"/>
            <p:cNvSpPr txBox="1"/>
            <p:nvPr/>
          </p:nvSpPr>
          <p:spPr>
            <a:xfrm>
              <a:off x="11264489" y="-3829730"/>
              <a:ext cx="455168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12. Okt. – 11. Dez. 1835: Bei der texanischen Belagerung &amp; Einnahme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Bexar</a:t>
              </a:r>
              <a:r>
                <a:rPr lang="de-DE" sz="1400" dirty="0" smtClean="0">
                  <a:solidFill>
                    <a:srgbClr val="143C78"/>
                  </a:solidFill>
                </a:rPr>
                <a:t> werden militärische Mängel bei der texanischen Freiwilligenarmee deutlich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51" name="Gerade Verbindung mit Pfeil 50"/>
            <p:cNvCxnSpPr>
              <a:stCxn id="50" idx="0"/>
            </p:cNvCxnSpPr>
            <p:nvPr/>
          </p:nvCxnSpPr>
          <p:spPr>
            <a:xfrm rot="5400000" flipH="1" flipV="1">
              <a:off x="14569297" y="-6289976"/>
              <a:ext cx="1431283" cy="3489211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ung 77"/>
          <p:cNvGrpSpPr/>
          <p:nvPr/>
        </p:nvGrpSpPr>
        <p:grpSpPr>
          <a:xfrm>
            <a:off x="5109932" y="3555999"/>
            <a:ext cx="3903949" cy="2576090"/>
            <a:chOff x="11678464" y="-7564427"/>
            <a:chExt cx="4096106" cy="2576090"/>
          </a:xfrm>
        </p:grpSpPr>
        <p:sp>
          <p:nvSpPr>
            <p:cNvPr id="53" name="Textfeld 52"/>
            <p:cNvSpPr txBox="1"/>
            <p:nvPr/>
          </p:nvSpPr>
          <p:spPr>
            <a:xfrm>
              <a:off x="11678464" y="-5727001"/>
              <a:ext cx="409610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Nov. 1835: Texas bildet eine Regierung &amp; beschließt die Aufstellung von regulären Truppen unter dem Kommando von Sam Houston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54" name="Gerade Verbindung mit Pfeil 53"/>
            <p:cNvCxnSpPr>
              <a:stCxn id="53" idx="0"/>
            </p:cNvCxnSpPr>
            <p:nvPr/>
          </p:nvCxnSpPr>
          <p:spPr>
            <a:xfrm rot="16200000" flipV="1">
              <a:off x="12540934" y="-6912586"/>
              <a:ext cx="1837425" cy="533744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ung 77"/>
          <p:cNvGrpSpPr/>
          <p:nvPr/>
        </p:nvGrpSpPr>
        <p:grpSpPr>
          <a:xfrm>
            <a:off x="5964773" y="2003930"/>
            <a:ext cx="3064881" cy="1535372"/>
            <a:chOff x="15199351" y="-3220905"/>
            <a:chExt cx="3680119" cy="1535372"/>
          </a:xfrm>
        </p:grpSpPr>
        <p:sp>
          <p:nvSpPr>
            <p:cNvPr id="56" name="Textfeld 55"/>
            <p:cNvSpPr txBox="1"/>
            <p:nvPr/>
          </p:nvSpPr>
          <p:spPr>
            <a:xfrm>
              <a:off x="15199351" y="-3220905"/>
              <a:ext cx="368011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Okt. – Nov. 1835: Texaner siegen in mehreren kleineren Schlachten: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Goliad</a:t>
              </a:r>
              <a:r>
                <a:rPr lang="de-DE" sz="1400" dirty="0" smtClean="0">
                  <a:solidFill>
                    <a:srgbClr val="143C78"/>
                  </a:solidFill>
                </a:rPr>
                <a:t>,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Lipantitla</a:t>
              </a:r>
              <a:r>
                <a:rPr lang="de-DE" sz="1400" dirty="0" smtClean="0">
                  <a:solidFill>
                    <a:srgbClr val="143C78"/>
                  </a:solidFill>
                </a:rPr>
                <a:t>,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Concepcion</a:t>
              </a:r>
              <a:r>
                <a:rPr lang="de-DE" sz="1400" dirty="0" smtClean="0">
                  <a:solidFill>
                    <a:srgbClr val="143C78"/>
                  </a:solidFill>
                </a:rPr>
                <a:t> &amp; Grass Fight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57" name="Gerade Verbindung mit Pfeil 56"/>
            <p:cNvCxnSpPr>
              <a:endCxn id="56" idx="2"/>
            </p:cNvCxnSpPr>
            <p:nvPr/>
          </p:nvCxnSpPr>
          <p:spPr>
            <a:xfrm flipV="1">
              <a:off x="15556209" y="-2482241"/>
              <a:ext cx="1483205" cy="79670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Bild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93" y="2545062"/>
            <a:ext cx="2697507" cy="1798338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Santa Annas Offensive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51264"/>
            <a:ext cx="8233910" cy="4565336"/>
          </a:xfrm>
          <a:prstGeom prst="rect">
            <a:avLst/>
          </a:prstGeom>
        </p:spPr>
      </p:pic>
      <p:grpSp>
        <p:nvGrpSpPr>
          <p:cNvPr id="3" name="Gruppierung 116"/>
          <p:cNvGrpSpPr/>
          <p:nvPr/>
        </p:nvGrpSpPr>
        <p:grpSpPr>
          <a:xfrm>
            <a:off x="5775325" y="5323701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Mexico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CIty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5896025" y="3279001"/>
            <a:ext cx="1733550" cy="276999"/>
            <a:chOff x="4070350" y="3561433"/>
            <a:chExt cx="17335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Antonio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5552650" y="4066401"/>
            <a:ext cx="1733550" cy="276999"/>
            <a:chOff x="4070350" y="3561433"/>
            <a:chExt cx="1733550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Monterrey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7" name="Freihandform 16"/>
          <p:cNvSpPr/>
          <p:nvPr/>
        </p:nvSpPr>
        <p:spPr>
          <a:xfrm>
            <a:off x="4489450" y="1244600"/>
            <a:ext cx="2368550" cy="2152650"/>
          </a:xfrm>
          <a:custGeom>
            <a:avLst/>
            <a:gdLst>
              <a:gd name="connsiteX0" fmla="*/ 0 w 2368550"/>
              <a:gd name="connsiteY0" fmla="*/ 0 h 2152650"/>
              <a:gd name="connsiteX1" fmla="*/ 0 w 2368550"/>
              <a:gd name="connsiteY1" fmla="*/ 457200 h 2152650"/>
              <a:gd name="connsiteX2" fmla="*/ 44450 w 2368550"/>
              <a:gd name="connsiteY2" fmla="*/ 463550 h 2152650"/>
              <a:gd name="connsiteX3" fmla="*/ 44450 w 2368550"/>
              <a:gd name="connsiteY3" fmla="*/ 463550 h 2152650"/>
              <a:gd name="connsiteX4" fmla="*/ 107950 w 2368550"/>
              <a:gd name="connsiteY4" fmla="*/ 482600 h 2152650"/>
              <a:gd name="connsiteX5" fmla="*/ 165100 w 2368550"/>
              <a:gd name="connsiteY5" fmla="*/ 476250 h 2152650"/>
              <a:gd name="connsiteX6" fmla="*/ 228600 w 2368550"/>
              <a:gd name="connsiteY6" fmla="*/ 482600 h 2152650"/>
              <a:gd name="connsiteX7" fmla="*/ 342900 w 2368550"/>
              <a:gd name="connsiteY7" fmla="*/ 482600 h 2152650"/>
              <a:gd name="connsiteX8" fmla="*/ 400050 w 2368550"/>
              <a:gd name="connsiteY8" fmla="*/ 495300 h 2152650"/>
              <a:gd name="connsiteX9" fmla="*/ 482600 w 2368550"/>
              <a:gd name="connsiteY9" fmla="*/ 495300 h 2152650"/>
              <a:gd name="connsiteX10" fmla="*/ 539750 w 2368550"/>
              <a:gd name="connsiteY10" fmla="*/ 508000 h 2152650"/>
              <a:gd name="connsiteX11" fmla="*/ 628650 w 2368550"/>
              <a:gd name="connsiteY11" fmla="*/ 501650 h 2152650"/>
              <a:gd name="connsiteX12" fmla="*/ 704850 w 2368550"/>
              <a:gd name="connsiteY12" fmla="*/ 520700 h 2152650"/>
              <a:gd name="connsiteX13" fmla="*/ 793750 w 2368550"/>
              <a:gd name="connsiteY13" fmla="*/ 501650 h 2152650"/>
              <a:gd name="connsiteX14" fmla="*/ 857250 w 2368550"/>
              <a:gd name="connsiteY14" fmla="*/ 527050 h 2152650"/>
              <a:gd name="connsiteX15" fmla="*/ 1016000 w 2368550"/>
              <a:gd name="connsiteY15" fmla="*/ 520700 h 2152650"/>
              <a:gd name="connsiteX16" fmla="*/ 1174750 w 2368550"/>
              <a:gd name="connsiteY16" fmla="*/ 533400 h 2152650"/>
              <a:gd name="connsiteX17" fmla="*/ 1174750 w 2368550"/>
              <a:gd name="connsiteY17" fmla="*/ 1060450 h 2152650"/>
              <a:gd name="connsiteX18" fmla="*/ 1225550 w 2368550"/>
              <a:gd name="connsiteY18" fmla="*/ 1123950 h 2152650"/>
              <a:gd name="connsiteX19" fmla="*/ 1225550 w 2368550"/>
              <a:gd name="connsiteY19" fmla="*/ 1123950 h 2152650"/>
              <a:gd name="connsiteX20" fmla="*/ 1295400 w 2368550"/>
              <a:gd name="connsiteY20" fmla="*/ 1111250 h 2152650"/>
              <a:gd name="connsiteX21" fmla="*/ 1295400 w 2368550"/>
              <a:gd name="connsiteY21" fmla="*/ 1111250 h 2152650"/>
              <a:gd name="connsiteX22" fmla="*/ 1320800 w 2368550"/>
              <a:gd name="connsiteY22" fmla="*/ 1162050 h 2152650"/>
              <a:gd name="connsiteX23" fmla="*/ 1365250 w 2368550"/>
              <a:gd name="connsiteY23" fmla="*/ 1162050 h 2152650"/>
              <a:gd name="connsiteX24" fmla="*/ 1409700 w 2368550"/>
              <a:gd name="connsiteY24" fmla="*/ 1174750 h 2152650"/>
              <a:gd name="connsiteX25" fmla="*/ 1454150 w 2368550"/>
              <a:gd name="connsiteY25" fmla="*/ 1193800 h 2152650"/>
              <a:gd name="connsiteX26" fmla="*/ 1485900 w 2368550"/>
              <a:gd name="connsiteY26" fmla="*/ 1174750 h 2152650"/>
              <a:gd name="connsiteX27" fmla="*/ 1524000 w 2368550"/>
              <a:gd name="connsiteY27" fmla="*/ 1193800 h 2152650"/>
              <a:gd name="connsiteX28" fmla="*/ 1524000 w 2368550"/>
              <a:gd name="connsiteY28" fmla="*/ 1193800 h 2152650"/>
              <a:gd name="connsiteX29" fmla="*/ 1562100 w 2368550"/>
              <a:gd name="connsiteY29" fmla="*/ 1225550 h 2152650"/>
              <a:gd name="connsiteX30" fmla="*/ 1612900 w 2368550"/>
              <a:gd name="connsiteY30" fmla="*/ 1212850 h 2152650"/>
              <a:gd name="connsiteX31" fmla="*/ 1651000 w 2368550"/>
              <a:gd name="connsiteY31" fmla="*/ 1238250 h 2152650"/>
              <a:gd name="connsiteX32" fmla="*/ 1689100 w 2368550"/>
              <a:gd name="connsiteY32" fmla="*/ 1231900 h 2152650"/>
              <a:gd name="connsiteX33" fmla="*/ 1689100 w 2368550"/>
              <a:gd name="connsiteY33" fmla="*/ 1231900 h 2152650"/>
              <a:gd name="connsiteX34" fmla="*/ 1752600 w 2368550"/>
              <a:gd name="connsiteY34" fmla="*/ 1219200 h 2152650"/>
              <a:gd name="connsiteX35" fmla="*/ 1797050 w 2368550"/>
              <a:gd name="connsiteY35" fmla="*/ 1231900 h 2152650"/>
              <a:gd name="connsiteX36" fmla="*/ 1860550 w 2368550"/>
              <a:gd name="connsiteY36" fmla="*/ 1263650 h 2152650"/>
              <a:gd name="connsiteX37" fmla="*/ 1911350 w 2368550"/>
              <a:gd name="connsiteY37" fmla="*/ 1244600 h 2152650"/>
              <a:gd name="connsiteX38" fmla="*/ 1949450 w 2368550"/>
              <a:gd name="connsiteY38" fmla="*/ 1244600 h 2152650"/>
              <a:gd name="connsiteX39" fmla="*/ 1993900 w 2368550"/>
              <a:gd name="connsiteY39" fmla="*/ 1225550 h 2152650"/>
              <a:gd name="connsiteX40" fmla="*/ 2038350 w 2368550"/>
              <a:gd name="connsiteY40" fmla="*/ 1238250 h 2152650"/>
              <a:gd name="connsiteX41" fmla="*/ 2082800 w 2368550"/>
              <a:gd name="connsiteY41" fmla="*/ 1219200 h 2152650"/>
              <a:gd name="connsiteX42" fmla="*/ 2114550 w 2368550"/>
              <a:gd name="connsiteY42" fmla="*/ 1257300 h 2152650"/>
              <a:gd name="connsiteX43" fmla="*/ 2165350 w 2368550"/>
              <a:gd name="connsiteY43" fmla="*/ 1282700 h 2152650"/>
              <a:gd name="connsiteX44" fmla="*/ 2209800 w 2368550"/>
              <a:gd name="connsiteY44" fmla="*/ 1308100 h 2152650"/>
              <a:gd name="connsiteX45" fmla="*/ 2209800 w 2368550"/>
              <a:gd name="connsiteY45" fmla="*/ 1308100 h 2152650"/>
              <a:gd name="connsiteX46" fmla="*/ 2279650 w 2368550"/>
              <a:gd name="connsiteY46" fmla="*/ 1320800 h 2152650"/>
              <a:gd name="connsiteX47" fmla="*/ 2279650 w 2368550"/>
              <a:gd name="connsiteY47" fmla="*/ 1409700 h 2152650"/>
              <a:gd name="connsiteX48" fmla="*/ 2279650 w 2368550"/>
              <a:gd name="connsiteY48" fmla="*/ 1517650 h 2152650"/>
              <a:gd name="connsiteX49" fmla="*/ 2279650 w 2368550"/>
              <a:gd name="connsiteY49" fmla="*/ 1651000 h 2152650"/>
              <a:gd name="connsiteX50" fmla="*/ 2324100 w 2368550"/>
              <a:gd name="connsiteY50" fmla="*/ 1720850 h 2152650"/>
              <a:gd name="connsiteX51" fmla="*/ 2336800 w 2368550"/>
              <a:gd name="connsiteY51" fmla="*/ 1778000 h 2152650"/>
              <a:gd name="connsiteX52" fmla="*/ 2368550 w 2368550"/>
              <a:gd name="connsiteY52" fmla="*/ 1847850 h 2152650"/>
              <a:gd name="connsiteX53" fmla="*/ 2368550 w 2368550"/>
              <a:gd name="connsiteY53" fmla="*/ 1898650 h 2152650"/>
              <a:gd name="connsiteX54" fmla="*/ 2343150 w 2368550"/>
              <a:gd name="connsiteY54" fmla="*/ 1968500 h 2152650"/>
              <a:gd name="connsiteX55" fmla="*/ 2336800 w 2368550"/>
              <a:gd name="connsiteY55" fmla="*/ 2012950 h 2152650"/>
              <a:gd name="connsiteX56" fmla="*/ 2336800 w 2368550"/>
              <a:gd name="connsiteY56" fmla="*/ 2051050 h 2152650"/>
              <a:gd name="connsiteX57" fmla="*/ 2311400 w 2368550"/>
              <a:gd name="connsiteY57" fmla="*/ 2108200 h 2152650"/>
              <a:gd name="connsiteX58" fmla="*/ 2311400 w 2368550"/>
              <a:gd name="connsiteY58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68550" h="2152650">
                <a:moveTo>
                  <a:pt x="0" y="0"/>
                </a:moveTo>
                <a:lnTo>
                  <a:pt x="0" y="457200"/>
                </a:lnTo>
                <a:lnTo>
                  <a:pt x="44450" y="463550"/>
                </a:lnTo>
                <a:lnTo>
                  <a:pt x="44450" y="463550"/>
                </a:lnTo>
                <a:lnTo>
                  <a:pt x="107950" y="482600"/>
                </a:lnTo>
                <a:lnTo>
                  <a:pt x="165100" y="476250"/>
                </a:lnTo>
                <a:lnTo>
                  <a:pt x="228600" y="482600"/>
                </a:lnTo>
                <a:lnTo>
                  <a:pt x="342900" y="482600"/>
                </a:lnTo>
                <a:lnTo>
                  <a:pt x="400050" y="495300"/>
                </a:lnTo>
                <a:lnTo>
                  <a:pt x="482600" y="495300"/>
                </a:lnTo>
                <a:lnTo>
                  <a:pt x="539750" y="508000"/>
                </a:lnTo>
                <a:cubicBezTo>
                  <a:pt x="624410" y="501488"/>
                  <a:pt x="594702" y="501650"/>
                  <a:pt x="628650" y="501650"/>
                </a:cubicBezTo>
                <a:lnTo>
                  <a:pt x="704850" y="520700"/>
                </a:lnTo>
                <a:lnTo>
                  <a:pt x="793750" y="501650"/>
                </a:lnTo>
                <a:lnTo>
                  <a:pt x="857250" y="527050"/>
                </a:lnTo>
                <a:lnTo>
                  <a:pt x="1016000" y="520700"/>
                </a:lnTo>
                <a:lnTo>
                  <a:pt x="1174750" y="533400"/>
                </a:lnTo>
                <a:lnTo>
                  <a:pt x="1174750" y="1060450"/>
                </a:lnTo>
                <a:lnTo>
                  <a:pt x="1225550" y="1123950"/>
                </a:lnTo>
                <a:lnTo>
                  <a:pt x="1225550" y="1123950"/>
                </a:lnTo>
                <a:lnTo>
                  <a:pt x="1295400" y="1111250"/>
                </a:lnTo>
                <a:lnTo>
                  <a:pt x="1295400" y="1111250"/>
                </a:lnTo>
                <a:lnTo>
                  <a:pt x="1320800" y="1162050"/>
                </a:lnTo>
                <a:lnTo>
                  <a:pt x="1365250" y="1162050"/>
                </a:lnTo>
                <a:lnTo>
                  <a:pt x="1409700" y="1174750"/>
                </a:lnTo>
                <a:lnTo>
                  <a:pt x="1454150" y="1193800"/>
                </a:lnTo>
                <a:lnTo>
                  <a:pt x="1485900" y="1174750"/>
                </a:lnTo>
                <a:lnTo>
                  <a:pt x="1524000" y="1193800"/>
                </a:lnTo>
                <a:lnTo>
                  <a:pt x="1524000" y="1193800"/>
                </a:lnTo>
                <a:lnTo>
                  <a:pt x="1562100" y="1225550"/>
                </a:lnTo>
                <a:lnTo>
                  <a:pt x="1612900" y="1212850"/>
                </a:lnTo>
                <a:lnTo>
                  <a:pt x="1651000" y="1238250"/>
                </a:lnTo>
                <a:lnTo>
                  <a:pt x="1689100" y="1231900"/>
                </a:lnTo>
                <a:lnTo>
                  <a:pt x="1689100" y="1231900"/>
                </a:lnTo>
                <a:lnTo>
                  <a:pt x="1752600" y="1219200"/>
                </a:lnTo>
                <a:lnTo>
                  <a:pt x="1797050" y="1231900"/>
                </a:lnTo>
                <a:lnTo>
                  <a:pt x="1860550" y="1263650"/>
                </a:lnTo>
                <a:lnTo>
                  <a:pt x="1911350" y="1244600"/>
                </a:lnTo>
                <a:lnTo>
                  <a:pt x="1949450" y="1244600"/>
                </a:lnTo>
                <a:lnTo>
                  <a:pt x="1993900" y="1225550"/>
                </a:lnTo>
                <a:lnTo>
                  <a:pt x="2038350" y="1238250"/>
                </a:lnTo>
                <a:lnTo>
                  <a:pt x="2082800" y="1219200"/>
                </a:lnTo>
                <a:lnTo>
                  <a:pt x="2114550" y="1257300"/>
                </a:lnTo>
                <a:lnTo>
                  <a:pt x="2165350" y="1282700"/>
                </a:lnTo>
                <a:lnTo>
                  <a:pt x="2209800" y="1308100"/>
                </a:lnTo>
                <a:lnTo>
                  <a:pt x="2209800" y="1308100"/>
                </a:lnTo>
                <a:lnTo>
                  <a:pt x="2279650" y="1320800"/>
                </a:lnTo>
                <a:lnTo>
                  <a:pt x="2279650" y="1409700"/>
                </a:lnTo>
                <a:lnTo>
                  <a:pt x="2279650" y="1517650"/>
                </a:lnTo>
                <a:lnTo>
                  <a:pt x="2279650" y="1651000"/>
                </a:lnTo>
                <a:lnTo>
                  <a:pt x="2324100" y="1720850"/>
                </a:lnTo>
                <a:lnTo>
                  <a:pt x="2336800" y="1778000"/>
                </a:lnTo>
                <a:lnTo>
                  <a:pt x="2368550" y="1847850"/>
                </a:lnTo>
                <a:lnTo>
                  <a:pt x="2368550" y="1898650"/>
                </a:lnTo>
                <a:lnTo>
                  <a:pt x="2343150" y="1968500"/>
                </a:lnTo>
                <a:lnTo>
                  <a:pt x="2336800" y="2012950"/>
                </a:lnTo>
                <a:lnTo>
                  <a:pt x="2336800" y="2051050"/>
                </a:lnTo>
                <a:lnTo>
                  <a:pt x="2311400" y="2108200"/>
                </a:lnTo>
                <a:lnTo>
                  <a:pt x="2311400" y="21526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3882600" y="380200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553200" y="1704201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USA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67" y="4361436"/>
            <a:ext cx="428165" cy="244666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35" y="1858867"/>
            <a:ext cx="428165" cy="244666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67" y="1459535"/>
            <a:ext cx="464865" cy="244666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817" y="2400300"/>
            <a:ext cx="464865" cy="244666"/>
          </a:xfrm>
          <a:prstGeom prst="rect">
            <a:avLst/>
          </a:prstGeom>
        </p:spPr>
      </p:pic>
      <p:grpSp>
        <p:nvGrpSpPr>
          <p:cNvPr id="13" name="Gruppierung 116"/>
          <p:cNvGrpSpPr/>
          <p:nvPr/>
        </p:nvGrpSpPr>
        <p:grpSpPr>
          <a:xfrm>
            <a:off x="6527800" y="3116203"/>
            <a:ext cx="1733550" cy="276999"/>
            <a:chOff x="4070350" y="3561433"/>
            <a:chExt cx="1733550" cy="276999"/>
          </a:xfrm>
        </p:grpSpPr>
        <p:sp>
          <p:nvSpPr>
            <p:cNvPr id="37" name="Oval 3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Jacinto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6" name="Gruppierung 116"/>
          <p:cNvGrpSpPr/>
          <p:nvPr/>
        </p:nvGrpSpPr>
        <p:grpSpPr>
          <a:xfrm>
            <a:off x="6051550" y="3530600"/>
            <a:ext cx="1733550" cy="276999"/>
            <a:chOff x="4070350" y="3561433"/>
            <a:chExt cx="1733550" cy="276999"/>
          </a:xfrm>
        </p:grpSpPr>
        <p:sp>
          <p:nvSpPr>
            <p:cNvPr id="40" name="Oval 3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Goliad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5337175" y="2567632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Texas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29" name="Gruppierung 77"/>
          <p:cNvGrpSpPr/>
          <p:nvPr/>
        </p:nvGrpSpPr>
        <p:grpSpPr>
          <a:xfrm>
            <a:off x="184145" y="4606102"/>
            <a:ext cx="5305430" cy="643072"/>
            <a:chOff x="10443439" y="-1495079"/>
            <a:chExt cx="6941773" cy="643072"/>
          </a:xfrm>
        </p:grpSpPr>
        <p:sp>
          <p:nvSpPr>
            <p:cNvPr id="30" name="Textfeld 29"/>
            <p:cNvSpPr txBox="1"/>
            <p:nvPr/>
          </p:nvSpPr>
          <p:spPr>
            <a:xfrm>
              <a:off x="10443439" y="-1375227"/>
              <a:ext cx="409610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Dez. 1835 – Feb. 1836: Santa Anna marschiert mit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mex</a:t>
              </a:r>
              <a:r>
                <a:rPr lang="de-DE" sz="1400" dirty="0" smtClean="0">
                  <a:solidFill>
                    <a:srgbClr val="660032"/>
                  </a:solidFill>
                </a:rPr>
                <a:t>. Armee nach Texas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1" name="Gerade Verbindung mit Pfeil 30"/>
            <p:cNvCxnSpPr>
              <a:stCxn id="30" idx="3"/>
            </p:cNvCxnSpPr>
            <p:nvPr/>
          </p:nvCxnSpPr>
          <p:spPr>
            <a:xfrm flipV="1">
              <a:off x="14539545" y="-1495079"/>
              <a:ext cx="2845667" cy="38146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77"/>
          <p:cNvGrpSpPr/>
          <p:nvPr/>
        </p:nvGrpSpPr>
        <p:grpSpPr>
          <a:xfrm>
            <a:off x="889000" y="965486"/>
            <a:ext cx="5450136" cy="2372918"/>
            <a:chOff x="11217518" y="-4199062"/>
            <a:chExt cx="4096106" cy="2372918"/>
          </a:xfrm>
        </p:grpSpPr>
        <p:sp>
          <p:nvSpPr>
            <p:cNvPr id="39" name="Textfeld 38"/>
            <p:cNvSpPr txBox="1"/>
            <p:nvPr/>
          </p:nvSpPr>
          <p:spPr>
            <a:xfrm>
              <a:off x="11217518" y="-4199062"/>
              <a:ext cx="409610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23. Feb. – 06. März 1836: Bei der Schlacht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The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Alamo</a:t>
              </a:r>
              <a:r>
                <a:rPr lang="de-DE" sz="1400" dirty="0" smtClean="0">
                  <a:solidFill>
                    <a:srgbClr val="143C78"/>
                  </a:solidFill>
                </a:rPr>
                <a:t> fallen alle Texaner (ca. 250) &amp; ca. 600 Mexikaner fallen oder werden verwundet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43" name="Gerade Verbindung mit Pfeil 42"/>
            <p:cNvCxnSpPr>
              <a:endCxn id="39" idx="2"/>
            </p:cNvCxnSpPr>
            <p:nvPr/>
          </p:nvCxnSpPr>
          <p:spPr>
            <a:xfrm rot="10800000">
              <a:off x="13265572" y="-3675842"/>
              <a:ext cx="1686395" cy="184969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ung 77"/>
          <p:cNvGrpSpPr/>
          <p:nvPr/>
        </p:nvGrpSpPr>
        <p:grpSpPr>
          <a:xfrm>
            <a:off x="6159549" y="1902118"/>
            <a:ext cx="2760463" cy="1698140"/>
            <a:chOff x="10932497" y="-4199062"/>
            <a:chExt cx="4381127" cy="1698140"/>
          </a:xfrm>
        </p:grpSpPr>
        <p:sp>
          <p:nvSpPr>
            <p:cNvPr id="45" name="Textfeld 44"/>
            <p:cNvSpPr txBox="1"/>
            <p:nvPr/>
          </p:nvSpPr>
          <p:spPr>
            <a:xfrm>
              <a:off x="11217518" y="-4199062"/>
              <a:ext cx="409610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März 1836: Erfolgreiche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Goliad-Kampagne</a:t>
              </a:r>
              <a:r>
                <a:rPr lang="de-DE" sz="1400" dirty="0" smtClean="0">
                  <a:solidFill>
                    <a:srgbClr val="660032"/>
                  </a:solidFill>
                </a:rPr>
                <a:t> der Mexikaner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6" name="Gerade Verbindung mit Pfeil 45"/>
            <p:cNvCxnSpPr>
              <a:endCxn id="45" idx="2"/>
            </p:cNvCxnSpPr>
            <p:nvPr/>
          </p:nvCxnSpPr>
          <p:spPr>
            <a:xfrm flipV="1">
              <a:off x="10932497" y="-3675842"/>
              <a:ext cx="2333078" cy="117492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ung 77"/>
          <p:cNvGrpSpPr/>
          <p:nvPr/>
        </p:nvGrpSpPr>
        <p:grpSpPr>
          <a:xfrm>
            <a:off x="5883325" y="3807599"/>
            <a:ext cx="3130555" cy="2285933"/>
            <a:chOff x="11217518" y="-5530888"/>
            <a:chExt cx="4096106" cy="2285933"/>
          </a:xfrm>
        </p:grpSpPr>
        <p:sp>
          <p:nvSpPr>
            <p:cNvPr id="48" name="Textfeld 47"/>
            <p:cNvSpPr txBox="1"/>
            <p:nvPr/>
          </p:nvSpPr>
          <p:spPr>
            <a:xfrm>
              <a:off x="11217518" y="-4199062"/>
              <a:ext cx="4096106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27. März 1836: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Mex</a:t>
              </a:r>
              <a:r>
                <a:rPr lang="de-DE" sz="1400" dirty="0" smtClean="0">
                  <a:solidFill>
                    <a:srgbClr val="660032"/>
                  </a:solidFill>
                </a:rPr>
                <a:t>. Truppen verüben auf Befehl Santa Annas das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Goliad-Massaker</a:t>
              </a:r>
              <a:r>
                <a:rPr lang="de-DE" sz="1400" dirty="0" smtClean="0">
                  <a:solidFill>
                    <a:srgbClr val="660032"/>
                  </a:solidFill>
                </a:rPr>
                <a:t>, bei dem 342 Gefangene ermordet werden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9" name="Gerade Verbindung mit Pfeil 48"/>
            <p:cNvCxnSpPr>
              <a:stCxn id="48" idx="0"/>
            </p:cNvCxnSpPr>
            <p:nvPr/>
          </p:nvCxnSpPr>
          <p:spPr>
            <a:xfrm rot="16200000" flipV="1">
              <a:off x="11756343" y="-5708292"/>
              <a:ext cx="1331826" cy="168663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Bild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77" y="1737012"/>
            <a:ext cx="3375992" cy="2430890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59" name="Gerade Verbindung mit Pfeil 58"/>
          <p:cNvCxnSpPr/>
          <p:nvPr/>
        </p:nvCxnSpPr>
        <p:spPr>
          <a:xfrm rot="16200000" flipV="1">
            <a:off x="5359189" y="4907564"/>
            <a:ext cx="717599" cy="11467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>
          <a:xfrm rot="5400000" flipH="1" flipV="1">
            <a:off x="5308789" y="3977564"/>
            <a:ext cx="894601" cy="20367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 rot="5400000" flipH="1" flipV="1">
            <a:off x="5758277" y="3985752"/>
            <a:ext cx="491399" cy="114303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</a:t>
            </a:r>
            <a:r>
              <a:rPr lang="de-DE" dirty="0" err="1" smtClean="0"/>
              <a:t>Runaway</a:t>
            </a:r>
            <a:r>
              <a:rPr lang="de-DE" dirty="0" smtClean="0"/>
              <a:t> </a:t>
            </a:r>
            <a:r>
              <a:rPr lang="de-DE" dirty="0" err="1" smtClean="0"/>
              <a:t>Scrape</a:t>
            </a:r>
            <a:r>
              <a:rPr lang="de-DE" dirty="0" smtClean="0"/>
              <a:t> &amp; Texanischer Sieg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51264"/>
            <a:ext cx="8233910" cy="456533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16"/>
          <p:cNvGrpSpPr/>
          <p:nvPr/>
        </p:nvGrpSpPr>
        <p:grpSpPr>
          <a:xfrm>
            <a:off x="5775325" y="5323701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Mexico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CIty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5896025" y="3279001"/>
            <a:ext cx="1733550" cy="276999"/>
            <a:chOff x="4070350" y="3561433"/>
            <a:chExt cx="17335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Antonio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5552650" y="4066401"/>
            <a:ext cx="1733550" cy="276999"/>
            <a:chOff x="4070350" y="3561433"/>
            <a:chExt cx="1733550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Monterrey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7" name="Freihandform 16"/>
          <p:cNvSpPr/>
          <p:nvPr/>
        </p:nvSpPr>
        <p:spPr>
          <a:xfrm>
            <a:off x="4489450" y="1244600"/>
            <a:ext cx="2368550" cy="2152650"/>
          </a:xfrm>
          <a:custGeom>
            <a:avLst/>
            <a:gdLst>
              <a:gd name="connsiteX0" fmla="*/ 0 w 2368550"/>
              <a:gd name="connsiteY0" fmla="*/ 0 h 2152650"/>
              <a:gd name="connsiteX1" fmla="*/ 0 w 2368550"/>
              <a:gd name="connsiteY1" fmla="*/ 457200 h 2152650"/>
              <a:gd name="connsiteX2" fmla="*/ 44450 w 2368550"/>
              <a:gd name="connsiteY2" fmla="*/ 463550 h 2152650"/>
              <a:gd name="connsiteX3" fmla="*/ 44450 w 2368550"/>
              <a:gd name="connsiteY3" fmla="*/ 463550 h 2152650"/>
              <a:gd name="connsiteX4" fmla="*/ 107950 w 2368550"/>
              <a:gd name="connsiteY4" fmla="*/ 482600 h 2152650"/>
              <a:gd name="connsiteX5" fmla="*/ 165100 w 2368550"/>
              <a:gd name="connsiteY5" fmla="*/ 476250 h 2152650"/>
              <a:gd name="connsiteX6" fmla="*/ 228600 w 2368550"/>
              <a:gd name="connsiteY6" fmla="*/ 482600 h 2152650"/>
              <a:gd name="connsiteX7" fmla="*/ 342900 w 2368550"/>
              <a:gd name="connsiteY7" fmla="*/ 482600 h 2152650"/>
              <a:gd name="connsiteX8" fmla="*/ 400050 w 2368550"/>
              <a:gd name="connsiteY8" fmla="*/ 495300 h 2152650"/>
              <a:gd name="connsiteX9" fmla="*/ 482600 w 2368550"/>
              <a:gd name="connsiteY9" fmla="*/ 495300 h 2152650"/>
              <a:gd name="connsiteX10" fmla="*/ 539750 w 2368550"/>
              <a:gd name="connsiteY10" fmla="*/ 508000 h 2152650"/>
              <a:gd name="connsiteX11" fmla="*/ 628650 w 2368550"/>
              <a:gd name="connsiteY11" fmla="*/ 501650 h 2152650"/>
              <a:gd name="connsiteX12" fmla="*/ 704850 w 2368550"/>
              <a:gd name="connsiteY12" fmla="*/ 520700 h 2152650"/>
              <a:gd name="connsiteX13" fmla="*/ 793750 w 2368550"/>
              <a:gd name="connsiteY13" fmla="*/ 501650 h 2152650"/>
              <a:gd name="connsiteX14" fmla="*/ 857250 w 2368550"/>
              <a:gd name="connsiteY14" fmla="*/ 527050 h 2152650"/>
              <a:gd name="connsiteX15" fmla="*/ 1016000 w 2368550"/>
              <a:gd name="connsiteY15" fmla="*/ 520700 h 2152650"/>
              <a:gd name="connsiteX16" fmla="*/ 1174750 w 2368550"/>
              <a:gd name="connsiteY16" fmla="*/ 533400 h 2152650"/>
              <a:gd name="connsiteX17" fmla="*/ 1174750 w 2368550"/>
              <a:gd name="connsiteY17" fmla="*/ 1060450 h 2152650"/>
              <a:gd name="connsiteX18" fmla="*/ 1225550 w 2368550"/>
              <a:gd name="connsiteY18" fmla="*/ 1123950 h 2152650"/>
              <a:gd name="connsiteX19" fmla="*/ 1225550 w 2368550"/>
              <a:gd name="connsiteY19" fmla="*/ 1123950 h 2152650"/>
              <a:gd name="connsiteX20" fmla="*/ 1295400 w 2368550"/>
              <a:gd name="connsiteY20" fmla="*/ 1111250 h 2152650"/>
              <a:gd name="connsiteX21" fmla="*/ 1295400 w 2368550"/>
              <a:gd name="connsiteY21" fmla="*/ 1111250 h 2152650"/>
              <a:gd name="connsiteX22" fmla="*/ 1320800 w 2368550"/>
              <a:gd name="connsiteY22" fmla="*/ 1162050 h 2152650"/>
              <a:gd name="connsiteX23" fmla="*/ 1365250 w 2368550"/>
              <a:gd name="connsiteY23" fmla="*/ 1162050 h 2152650"/>
              <a:gd name="connsiteX24" fmla="*/ 1409700 w 2368550"/>
              <a:gd name="connsiteY24" fmla="*/ 1174750 h 2152650"/>
              <a:gd name="connsiteX25" fmla="*/ 1454150 w 2368550"/>
              <a:gd name="connsiteY25" fmla="*/ 1193800 h 2152650"/>
              <a:gd name="connsiteX26" fmla="*/ 1485900 w 2368550"/>
              <a:gd name="connsiteY26" fmla="*/ 1174750 h 2152650"/>
              <a:gd name="connsiteX27" fmla="*/ 1524000 w 2368550"/>
              <a:gd name="connsiteY27" fmla="*/ 1193800 h 2152650"/>
              <a:gd name="connsiteX28" fmla="*/ 1524000 w 2368550"/>
              <a:gd name="connsiteY28" fmla="*/ 1193800 h 2152650"/>
              <a:gd name="connsiteX29" fmla="*/ 1562100 w 2368550"/>
              <a:gd name="connsiteY29" fmla="*/ 1225550 h 2152650"/>
              <a:gd name="connsiteX30" fmla="*/ 1612900 w 2368550"/>
              <a:gd name="connsiteY30" fmla="*/ 1212850 h 2152650"/>
              <a:gd name="connsiteX31" fmla="*/ 1651000 w 2368550"/>
              <a:gd name="connsiteY31" fmla="*/ 1238250 h 2152650"/>
              <a:gd name="connsiteX32" fmla="*/ 1689100 w 2368550"/>
              <a:gd name="connsiteY32" fmla="*/ 1231900 h 2152650"/>
              <a:gd name="connsiteX33" fmla="*/ 1689100 w 2368550"/>
              <a:gd name="connsiteY33" fmla="*/ 1231900 h 2152650"/>
              <a:gd name="connsiteX34" fmla="*/ 1752600 w 2368550"/>
              <a:gd name="connsiteY34" fmla="*/ 1219200 h 2152650"/>
              <a:gd name="connsiteX35" fmla="*/ 1797050 w 2368550"/>
              <a:gd name="connsiteY35" fmla="*/ 1231900 h 2152650"/>
              <a:gd name="connsiteX36" fmla="*/ 1860550 w 2368550"/>
              <a:gd name="connsiteY36" fmla="*/ 1263650 h 2152650"/>
              <a:gd name="connsiteX37" fmla="*/ 1911350 w 2368550"/>
              <a:gd name="connsiteY37" fmla="*/ 1244600 h 2152650"/>
              <a:gd name="connsiteX38" fmla="*/ 1949450 w 2368550"/>
              <a:gd name="connsiteY38" fmla="*/ 1244600 h 2152650"/>
              <a:gd name="connsiteX39" fmla="*/ 1993900 w 2368550"/>
              <a:gd name="connsiteY39" fmla="*/ 1225550 h 2152650"/>
              <a:gd name="connsiteX40" fmla="*/ 2038350 w 2368550"/>
              <a:gd name="connsiteY40" fmla="*/ 1238250 h 2152650"/>
              <a:gd name="connsiteX41" fmla="*/ 2082800 w 2368550"/>
              <a:gd name="connsiteY41" fmla="*/ 1219200 h 2152650"/>
              <a:gd name="connsiteX42" fmla="*/ 2114550 w 2368550"/>
              <a:gd name="connsiteY42" fmla="*/ 1257300 h 2152650"/>
              <a:gd name="connsiteX43" fmla="*/ 2165350 w 2368550"/>
              <a:gd name="connsiteY43" fmla="*/ 1282700 h 2152650"/>
              <a:gd name="connsiteX44" fmla="*/ 2209800 w 2368550"/>
              <a:gd name="connsiteY44" fmla="*/ 1308100 h 2152650"/>
              <a:gd name="connsiteX45" fmla="*/ 2209800 w 2368550"/>
              <a:gd name="connsiteY45" fmla="*/ 1308100 h 2152650"/>
              <a:gd name="connsiteX46" fmla="*/ 2279650 w 2368550"/>
              <a:gd name="connsiteY46" fmla="*/ 1320800 h 2152650"/>
              <a:gd name="connsiteX47" fmla="*/ 2279650 w 2368550"/>
              <a:gd name="connsiteY47" fmla="*/ 1409700 h 2152650"/>
              <a:gd name="connsiteX48" fmla="*/ 2279650 w 2368550"/>
              <a:gd name="connsiteY48" fmla="*/ 1517650 h 2152650"/>
              <a:gd name="connsiteX49" fmla="*/ 2279650 w 2368550"/>
              <a:gd name="connsiteY49" fmla="*/ 1651000 h 2152650"/>
              <a:gd name="connsiteX50" fmla="*/ 2324100 w 2368550"/>
              <a:gd name="connsiteY50" fmla="*/ 1720850 h 2152650"/>
              <a:gd name="connsiteX51" fmla="*/ 2336800 w 2368550"/>
              <a:gd name="connsiteY51" fmla="*/ 1778000 h 2152650"/>
              <a:gd name="connsiteX52" fmla="*/ 2368550 w 2368550"/>
              <a:gd name="connsiteY52" fmla="*/ 1847850 h 2152650"/>
              <a:gd name="connsiteX53" fmla="*/ 2368550 w 2368550"/>
              <a:gd name="connsiteY53" fmla="*/ 1898650 h 2152650"/>
              <a:gd name="connsiteX54" fmla="*/ 2343150 w 2368550"/>
              <a:gd name="connsiteY54" fmla="*/ 1968500 h 2152650"/>
              <a:gd name="connsiteX55" fmla="*/ 2336800 w 2368550"/>
              <a:gd name="connsiteY55" fmla="*/ 2012950 h 2152650"/>
              <a:gd name="connsiteX56" fmla="*/ 2336800 w 2368550"/>
              <a:gd name="connsiteY56" fmla="*/ 2051050 h 2152650"/>
              <a:gd name="connsiteX57" fmla="*/ 2311400 w 2368550"/>
              <a:gd name="connsiteY57" fmla="*/ 2108200 h 2152650"/>
              <a:gd name="connsiteX58" fmla="*/ 2311400 w 2368550"/>
              <a:gd name="connsiteY58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68550" h="2152650">
                <a:moveTo>
                  <a:pt x="0" y="0"/>
                </a:moveTo>
                <a:lnTo>
                  <a:pt x="0" y="457200"/>
                </a:lnTo>
                <a:lnTo>
                  <a:pt x="44450" y="463550"/>
                </a:lnTo>
                <a:lnTo>
                  <a:pt x="44450" y="463550"/>
                </a:lnTo>
                <a:lnTo>
                  <a:pt x="107950" y="482600"/>
                </a:lnTo>
                <a:lnTo>
                  <a:pt x="165100" y="476250"/>
                </a:lnTo>
                <a:lnTo>
                  <a:pt x="228600" y="482600"/>
                </a:lnTo>
                <a:lnTo>
                  <a:pt x="342900" y="482600"/>
                </a:lnTo>
                <a:lnTo>
                  <a:pt x="400050" y="495300"/>
                </a:lnTo>
                <a:lnTo>
                  <a:pt x="482600" y="495300"/>
                </a:lnTo>
                <a:lnTo>
                  <a:pt x="539750" y="508000"/>
                </a:lnTo>
                <a:cubicBezTo>
                  <a:pt x="624410" y="501488"/>
                  <a:pt x="594702" y="501650"/>
                  <a:pt x="628650" y="501650"/>
                </a:cubicBezTo>
                <a:lnTo>
                  <a:pt x="704850" y="520700"/>
                </a:lnTo>
                <a:lnTo>
                  <a:pt x="793750" y="501650"/>
                </a:lnTo>
                <a:lnTo>
                  <a:pt x="857250" y="527050"/>
                </a:lnTo>
                <a:lnTo>
                  <a:pt x="1016000" y="520700"/>
                </a:lnTo>
                <a:lnTo>
                  <a:pt x="1174750" y="533400"/>
                </a:lnTo>
                <a:lnTo>
                  <a:pt x="1174750" y="1060450"/>
                </a:lnTo>
                <a:lnTo>
                  <a:pt x="1225550" y="1123950"/>
                </a:lnTo>
                <a:lnTo>
                  <a:pt x="1225550" y="1123950"/>
                </a:lnTo>
                <a:lnTo>
                  <a:pt x="1295400" y="1111250"/>
                </a:lnTo>
                <a:lnTo>
                  <a:pt x="1295400" y="1111250"/>
                </a:lnTo>
                <a:lnTo>
                  <a:pt x="1320800" y="1162050"/>
                </a:lnTo>
                <a:lnTo>
                  <a:pt x="1365250" y="1162050"/>
                </a:lnTo>
                <a:lnTo>
                  <a:pt x="1409700" y="1174750"/>
                </a:lnTo>
                <a:lnTo>
                  <a:pt x="1454150" y="1193800"/>
                </a:lnTo>
                <a:lnTo>
                  <a:pt x="1485900" y="1174750"/>
                </a:lnTo>
                <a:lnTo>
                  <a:pt x="1524000" y="1193800"/>
                </a:lnTo>
                <a:lnTo>
                  <a:pt x="1524000" y="1193800"/>
                </a:lnTo>
                <a:lnTo>
                  <a:pt x="1562100" y="1225550"/>
                </a:lnTo>
                <a:lnTo>
                  <a:pt x="1612900" y="1212850"/>
                </a:lnTo>
                <a:lnTo>
                  <a:pt x="1651000" y="1238250"/>
                </a:lnTo>
                <a:lnTo>
                  <a:pt x="1689100" y="1231900"/>
                </a:lnTo>
                <a:lnTo>
                  <a:pt x="1689100" y="1231900"/>
                </a:lnTo>
                <a:lnTo>
                  <a:pt x="1752600" y="1219200"/>
                </a:lnTo>
                <a:lnTo>
                  <a:pt x="1797050" y="1231900"/>
                </a:lnTo>
                <a:lnTo>
                  <a:pt x="1860550" y="1263650"/>
                </a:lnTo>
                <a:lnTo>
                  <a:pt x="1911350" y="1244600"/>
                </a:lnTo>
                <a:lnTo>
                  <a:pt x="1949450" y="1244600"/>
                </a:lnTo>
                <a:lnTo>
                  <a:pt x="1993900" y="1225550"/>
                </a:lnTo>
                <a:lnTo>
                  <a:pt x="2038350" y="1238250"/>
                </a:lnTo>
                <a:lnTo>
                  <a:pt x="2082800" y="1219200"/>
                </a:lnTo>
                <a:lnTo>
                  <a:pt x="2114550" y="1257300"/>
                </a:lnTo>
                <a:lnTo>
                  <a:pt x="2165350" y="1282700"/>
                </a:lnTo>
                <a:lnTo>
                  <a:pt x="2209800" y="1308100"/>
                </a:lnTo>
                <a:lnTo>
                  <a:pt x="2209800" y="1308100"/>
                </a:lnTo>
                <a:lnTo>
                  <a:pt x="2279650" y="1320800"/>
                </a:lnTo>
                <a:lnTo>
                  <a:pt x="2279650" y="1409700"/>
                </a:lnTo>
                <a:lnTo>
                  <a:pt x="2279650" y="1517650"/>
                </a:lnTo>
                <a:lnTo>
                  <a:pt x="2279650" y="1651000"/>
                </a:lnTo>
                <a:lnTo>
                  <a:pt x="2324100" y="1720850"/>
                </a:lnTo>
                <a:lnTo>
                  <a:pt x="2336800" y="1778000"/>
                </a:lnTo>
                <a:lnTo>
                  <a:pt x="2368550" y="1847850"/>
                </a:lnTo>
                <a:lnTo>
                  <a:pt x="2368550" y="1898650"/>
                </a:lnTo>
                <a:lnTo>
                  <a:pt x="2343150" y="1968500"/>
                </a:lnTo>
                <a:lnTo>
                  <a:pt x="2336800" y="2012950"/>
                </a:lnTo>
                <a:lnTo>
                  <a:pt x="2336800" y="2051050"/>
                </a:lnTo>
                <a:lnTo>
                  <a:pt x="2311400" y="2108200"/>
                </a:lnTo>
                <a:lnTo>
                  <a:pt x="2311400" y="21526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3882600" y="380200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553200" y="1704201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USA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67" y="4361436"/>
            <a:ext cx="428165" cy="244666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35" y="1858867"/>
            <a:ext cx="428165" cy="244666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67" y="1459535"/>
            <a:ext cx="464865" cy="244666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817" y="2400300"/>
            <a:ext cx="464865" cy="244666"/>
          </a:xfrm>
          <a:prstGeom prst="rect">
            <a:avLst/>
          </a:prstGeom>
        </p:spPr>
      </p:pic>
      <p:grpSp>
        <p:nvGrpSpPr>
          <p:cNvPr id="13" name="Gruppierung 116"/>
          <p:cNvGrpSpPr/>
          <p:nvPr/>
        </p:nvGrpSpPr>
        <p:grpSpPr>
          <a:xfrm>
            <a:off x="6527800" y="3116203"/>
            <a:ext cx="1733550" cy="276999"/>
            <a:chOff x="4070350" y="3561433"/>
            <a:chExt cx="1733550" cy="276999"/>
          </a:xfrm>
        </p:grpSpPr>
        <p:sp>
          <p:nvSpPr>
            <p:cNvPr id="37" name="Oval 3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Jacinto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6" name="Gruppierung 116"/>
          <p:cNvGrpSpPr/>
          <p:nvPr/>
        </p:nvGrpSpPr>
        <p:grpSpPr>
          <a:xfrm>
            <a:off x="6051550" y="3530600"/>
            <a:ext cx="1733550" cy="276999"/>
            <a:chOff x="4070350" y="3561433"/>
            <a:chExt cx="1733550" cy="276999"/>
          </a:xfrm>
        </p:grpSpPr>
        <p:sp>
          <p:nvSpPr>
            <p:cNvPr id="40" name="Oval 3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Goliad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5337175" y="2567632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Texas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29" name="Gruppierung 77"/>
          <p:cNvGrpSpPr/>
          <p:nvPr/>
        </p:nvGrpSpPr>
        <p:grpSpPr>
          <a:xfrm>
            <a:off x="1836669" y="965537"/>
            <a:ext cx="4167357" cy="2122188"/>
            <a:chOff x="12605646" y="-5135644"/>
            <a:chExt cx="5452686" cy="2122188"/>
          </a:xfrm>
        </p:grpSpPr>
        <p:sp>
          <p:nvSpPr>
            <p:cNvPr id="30" name="Textfeld 29"/>
            <p:cNvSpPr txBox="1"/>
            <p:nvPr/>
          </p:nvSpPr>
          <p:spPr>
            <a:xfrm>
              <a:off x="12605646" y="-5135644"/>
              <a:ext cx="358789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März – Apr. 1836: Texanische Armee weicht den Mexikanern im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Runaway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Scrape</a:t>
              </a:r>
              <a:r>
                <a:rPr lang="de-DE" sz="1400" dirty="0" smtClean="0">
                  <a:solidFill>
                    <a:srgbClr val="143C78"/>
                  </a:solidFill>
                </a:rPr>
                <a:t> aus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1" name="Gerade Verbindung mit Pfeil 30"/>
            <p:cNvCxnSpPr>
              <a:stCxn id="30" idx="2"/>
            </p:cNvCxnSpPr>
            <p:nvPr/>
          </p:nvCxnSpPr>
          <p:spPr>
            <a:xfrm rot="16200000" flipH="1">
              <a:off x="15537202" y="-5534586"/>
              <a:ext cx="1383524" cy="3658736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77"/>
          <p:cNvGrpSpPr/>
          <p:nvPr/>
        </p:nvGrpSpPr>
        <p:grpSpPr>
          <a:xfrm>
            <a:off x="612846" y="1704202"/>
            <a:ext cx="2641989" cy="1035039"/>
            <a:chOff x="11788528" y="-4736281"/>
            <a:chExt cx="4096106" cy="1035039"/>
          </a:xfrm>
        </p:grpSpPr>
        <p:sp>
          <p:nvSpPr>
            <p:cNvPr id="39" name="Textfeld 38"/>
            <p:cNvSpPr txBox="1"/>
            <p:nvPr/>
          </p:nvSpPr>
          <p:spPr>
            <a:xfrm>
              <a:off x="11788528" y="-4224462"/>
              <a:ext cx="409610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Santa Anna verfolgt die Texaner mit einem Teil seiner Truppen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3" name="Gerade Verbindung mit Pfeil 42"/>
            <p:cNvCxnSpPr>
              <a:stCxn id="39" idx="0"/>
              <a:endCxn id="30" idx="2"/>
            </p:cNvCxnSpPr>
            <p:nvPr/>
          </p:nvCxnSpPr>
          <p:spPr>
            <a:xfrm rot="5400000" flipH="1" flipV="1">
              <a:off x="14568191" y="-5467891"/>
              <a:ext cx="511820" cy="1975040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ung 77"/>
          <p:cNvGrpSpPr/>
          <p:nvPr/>
        </p:nvGrpSpPr>
        <p:grpSpPr>
          <a:xfrm>
            <a:off x="5337175" y="1459535"/>
            <a:ext cx="3632205" cy="1716203"/>
            <a:chOff x="17185808" y="-7592720"/>
            <a:chExt cx="4752479" cy="1716203"/>
          </a:xfrm>
        </p:grpSpPr>
        <p:sp>
          <p:nvSpPr>
            <p:cNvPr id="45" name="Textfeld 44"/>
            <p:cNvSpPr txBox="1"/>
            <p:nvPr/>
          </p:nvSpPr>
          <p:spPr>
            <a:xfrm>
              <a:off x="17185808" y="-7592720"/>
              <a:ext cx="475247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21. Apr. 1836: Entscheidender Sieg der Texaner in der Schlacht von San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Jacinto</a:t>
              </a:r>
              <a:r>
                <a:rPr lang="de-DE" sz="1400" dirty="0" smtClean="0">
                  <a:solidFill>
                    <a:srgbClr val="143C78"/>
                  </a:solidFill>
                </a:rPr>
                <a:t>, in der auch Santa Anna gefangen genommen wird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46" name="Gerade Verbindung mit Pfeil 45"/>
            <p:cNvCxnSpPr>
              <a:endCxn id="45" idx="2"/>
            </p:cNvCxnSpPr>
            <p:nvPr/>
          </p:nvCxnSpPr>
          <p:spPr>
            <a:xfrm rot="5400000" flipH="1" flipV="1">
              <a:off x="18734738" y="-6703828"/>
              <a:ext cx="977538" cy="67708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ung 77"/>
          <p:cNvGrpSpPr/>
          <p:nvPr/>
        </p:nvGrpSpPr>
        <p:grpSpPr>
          <a:xfrm>
            <a:off x="3987372" y="3488502"/>
            <a:ext cx="3130555" cy="1659311"/>
            <a:chOff x="11217518" y="-5119709"/>
            <a:chExt cx="4096106" cy="1659311"/>
          </a:xfrm>
        </p:grpSpPr>
        <p:sp>
          <p:nvSpPr>
            <p:cNvPr id="48" name="Textfeld 47"/>
            <p:cNvSpPr txBox="1"/>
            <p:nvPr/>
          </p:nvSpPr>
          <p:spPr>
            <a:xfrm>
              <a:off x="11217518" y="-4199062"/>
              <a:ext cx="409610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14. May 1836: Santa Anna erkennt die texanische Unabhängigkeit in den Verträgen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Velasco</a:t>
              </a:r>
              <a:r>
                <a:rPr lang="de-DE" sz="1400" dirty="0" smtClean="0">
                  <a:solidFill>
                    <a:srgbClr val="660032"/>
                  </a:solidFill>
                </a:rPr>
                <a:t> an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9" name="Gerade Verbindung mit Pfeil 48"/>
            <p:cNvCxnSpPr>
              <a:stCxn id="48" idx="0"/>
            </p:cNvCxnSpPr>
            <p:nvPr/>
          </p:nvCxnSpPr>
          <p:spPr>
            <a:xfrm rot="5400000" flipH="1" flipV="1">
              <a:off x="13443206" y="-5297342"/>
              <a:ext cx="920647" cy="127591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77"/>
          <p:cNvGrpSpPr/>
          <p:nvPr/>
        </p:nvGrpSpPr>
        <p:grpSpPr>
          <a:xfrm>
            <a:off x="5552651" y="5147813"/>
            <a:ext cx="3416731" cy="1007374"/>
            <a:chOff x="10843072" y="-4581616"/>
            <a:chExt cx="4470544" cy="1007374"/>
          </a:xfrm>
        </p:grpSpPr>
        <p:sp>
          <p:nvSpPr>
            <p:cNvPr id="51" name="Textfeld 50"/>
            <p:cNvSpPr txBox="1"/>
            <p:nvPr/>
          </p:nvSpPr>
          <p:spPr>
            <a:xfrm>
              <a:off x="11217512" y="-4097462"/>
              <a:ext cx="409610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Verträge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Velasco</a:t>
              </a:r>
              <a:r>
                <a:rPr lang="de-DE" sz="1400" dirty="0" smtClean="0">
                  <a:solidFill>
                    <a:srgbClr val="660032"/>
                  </a:solidFill>
                </a:rPr>
                <a:t> werden von Mexiko nicht anerkannt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2" name="Gerade Verbindung mit Pfeil 51"/>
            <p:cNvCxnSpPr>
              <a:stCxn id="51" idx="0"/>
              <a:endCxn id="48" idx="2"/>
            </p:cNvCxnSpPr>
            <p:nvPr/>
          </p:nvCxnSpPr>
          <p:spPr>
            <a:xfrm rot="16200000" flipV="1">
              <a:off x="11812241" y="-5550785"/>
              <a:ext cx="484154" cy="2422492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Bild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46" y="3632101"/>
            <a:ext cx="2963196" cy="2421486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62" name="Gerade Verbindung mit Pfeil 61"/>
          <p:cNvCxnSpPr/>
          <p:nvPr/>
        </p:nvCxnSpPr>
        <p:spPr>
          <a:xfrm>
            <a:off x="5349875" y="3129701"/>
            <a:ext cx="1075951" cy="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5237349" y="3253599"/>
            <a:ext cx="1075951" cy="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51264"/>
            <a:ext cx="8233910" cy="456533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16"/>
          <p:cNvGrpSpPr/>
          <p:nvPr/>
        </p:nvGrpSpPr>
        <p:grpSpPr>
          <a:xfrm>
            <a:off x="5775325" y="5323701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Mexico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CIty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5896025" y="3279001"/>
            <a:ext cx="1733550" cy="276999"/>
            <a:chOff x="4070350" y="3561433"/>
            <a:chExt cx="17335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Antonio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5552650" y="4066401"/>
            <a:ext cx="1733550" cy="276999"/>
            <a:chOff x="4070350" y="3561433"/>
            <a:chExt cx="1733550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Monterrey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7" name="Freihandform 16"/>
          <p:cNvSpPr/>
          <p:nvPr/>
        </p:nvSpPr>
        <p:spPr>
          <a:xfrm>
            <a:off x="4489450" y="1244600"/>
            <a:ext cx="2368550" cy="2152650"/>
          </a:xfrm>
          <a:custGeom>
            <a:avLst/>
            <a:gdLst>
              <a:gd name="connsiteX0" fmla="*/ 0 w 2368550"/>
              <a:gd name="connsiteY0" fmla="*/ 0 h 2152650"/>
              <a:gd name="connsiteX1" fmla="*/ 0 w 2368550"/>
              <a:gd name="connsiteY1" fmla="*/ 457200 h 2152650"/>
              <a:gd name="connsiteX2" fmla="*/ 44450 w 2368550"/>
              <a:gd name="connsiteY2" fmla="*/ 463550 h 2152650"/>
              <a:gd name="connsiteX3" fmla="*/ 44450 w 2368550"/>
              <a:gd name="connsiteY3" fmla="*/ 463550 h 2152650"/>
              <a:gd name="connsiteX4" fmla="*/ 107950 w 2368550"/>
              <a:gd name="connsiteY4" fmla="*/ 482600 h 2152650"/>
              <a:gd name="connsiteX5" fmla="*/ 165100 w 2368550"/>
              <a:gd name="connsiteY5" fmla="*/ 476250 h 2152650"/>
              <a:gd name="connsiteX6" fmla="*/ 228600 w 2368550"/>
              <a:gd name="connsiteY6" fmla="*/ 482600 h 2152650"/>
              <a:gd name="connsiteX7" fmla="*/ 342900 w 2368550"/>
              <a:gd name="connsiteY7" fmla="*/ 482600 h 2152650"/>
              <a:gd name="connsiteX8" fmla="*/ 400050 w 2368550"/>
              <a:gd name="connsiteY8" fmla="*/ 495300 h 2152650"/>
              <a:gd name="connsiteX9" fmla="*/ 482600 w 2368550"/>
              <a:gd name="connsiteY9" fmla="*/ 495300 h 2152650"/>
              <a:gd name="connsiteX10" fmla="*/ 539750 w 2368550"/>
              <a:gd name="connsiteY10" fmla="*/ 508000 h 2152650"/>
              <a:gd name="connsiteX11" fmla="*/ 628650 w 2368550"/>
              <a:gd name="connsiteY11" fmla="*/ 501650 h 2152650"/>
              <a:gd name="connsiteX12" fmla="*/ 704850 w 2368550"/>
              <a:gd name="connsiteY12" fmla="*/ 520700 h 2152650"/>
              <a:gd name="connsiteX13" fmla="*/ 793750 w 2368550"/>
              <a:gd name="connsiteY13" fmla="*/ 501650 h 2152650"/>
              <a:gd name="connsiteX14" fmla="*/ 857250 w 2368550"/>
              <a:gd name="connsiteY14" fmla="*/ 527050 h 2152650"/>
              <a:gd name="connsiteX15" fmla="*/ 1016000 w 2368550"/>
              <a:gd name="connsiteY15" fmla="*/ 520700 h 2152650"/>
              <a:gd name="connsiteX16" fmla="*/ 1174750 w 2368550"/>
              <a:gd name="connsiteY16" fmla="*/ 533400 h 2152650"/>
              <a:gd name="connsiteX17" fmla="*/ 1174750 w 2368550"/>
              <a:gd name="connsiteY17" fmla="*/ 1060450 h 2152650"/>
              <a:gd name="connsiteX18" fmla="*/ 1225550 w 2368550"/>
              <a:gd name="connsiteY18" fmla="*/ 1123950 h 2152650"/>
              <a:gd name="connsiteX19" fmla="*/ 1225550 w 2368550"/>
              <a:gd name="connsiteY19" fmla="*/ 1123950 h 2152650"/>
              <a:gd name="connsiteX20" fmla="*/ 1295400 w 2368550"/>
              <a:gd name="connsiteY20" fmla="*/ 1111250 h 2152650"/>
              <a:gd name="connsiteX21" fmla="*/ 1295400 w 2368550"/>
              <a:gd name="connsiteY21" fmla="*/ 1111250 h 2152650"/>
              <a:gd name="connsiteX22" fmla="*/ 1320800 w 2368550"/>
              <a:gd name="connsiteY22" fmla="*/ 1162050 h 2152650"/>
              <a:gd name="connsiteX23" fmla="*/ 1365250 w 2368550"/>
              <a:gd name="connsiteY23" fmla="*/ 1162050 h 2152650"/>
              <a:gd name="connsiteX24" fmla="*/ 1409700 w 2368550"/>
              <a:gd name="connsiteY24" fmla="*/ 1174750 h 2152650"/>
              <a:gd name="connsiteX25" fmla="*/ 1454150 w 2368550"/>
              <a:gd name="connsiteY25" fmla="*/ 1193800 h 2152650"/>
              <a:gd name="connsiteX26" fmla="*/ 1485900 w 2368550"/>
              <a:gd name="connsiteY26" fmla="*/ 1174750 h 2152650"/>
              <a:gd name="connsiteX27" fmla="*/ 1524000 w 2368550"/>
              <a:gd name="connsiteY27" fmla="*/ 1193800 h 2152650"/>
              <a:gd name="connsiteX28" fmla="*/ 1524000 w 2368550"/>
              <a:gd name="connsiteY28" fmla="*/ 1193800 h 2152650"/>
              <a:gd name="connsiteX29" fmla="*/ 1562100 w 2368550"/>
              <a:gd name="connsiteY29" fmla="*/ 1225550 h 2152650"/>
              <a:gd name="connsiteX30" fmla="*/ 1612900 w 2368550"/>
              <a:gd name="connsiteY30" fmla="*/ 1212850 h 2152650"/>
              <a:gd name="connsiteX31" fmla="*/ 1651000 w 2368550"/>
              <a:gd name="connsiteY31" fmla="*/ 1238250 h 2152650"/>
              <a:gd name="connsiteX32" fmla="*/ 1689100 w 2368550"/>
              <a:gd name="connsiteY32" fmla="*/ 1231900 h 2152650"/>
              <a:gd name="connsiteX33" fmla="*/ 1689100 w 2368550"/>
              <a:gd name="connsiteY33" fmla="*/ 1231900 h 2152650"/>
              <a:gd name="connsiteX34" fmla="*/ 1752600 w 2368550"/>
              <a:gd name="connsiteY34" fmla="*/ 1219200 h 2152650"/>
              <a:gd name="connsiteX35" fmla="*/ 1797050 w 2368550"/>
              <a:gd name="connsiteY35" fmla="*/ 1231900 h 2152650"/>
              <a:gd name="connsiteX36" fmla="*/ 1860550 w 2368550"/>
              <a:gd name="connsiteY36" fmla="*/ 1263650 h 2152650"/>
              <a:gd name="connsiteX37" fmla="*/ 1911350 w 2368550"/>
              <a:gd name="connsiteY37" fmla="*/ 1244600 h 2152650"/>
              <a:gd name="connsiteX38" fmla="*/ 1949450 w 2368550"/>
              <a:gd name="connsiteY38" fmla="*/ 1244600 h 2152650"/>
              <a:gd name="connsiteX39" fmla="*/ 1993900 w 2368550"/>
              <a:gd name="connsiteY39" fmla="*/ 1225550 h 2152650"/>
              <a:gd name="connsiteX40" fmla="*/ 2038350 w 2368550"/>
              <a:gd name="connsiteY40" fmla="*/ 1238250 h 2152650"/>
              <a:gd name="connsiteX41" fmla="*/ 2082800 w 2368550"/>
              <a:gd name="connsiteY41" fmla="*/ 1219200 h 2152650"/>
              <a:gd name="connsiteX42" fmla="*/ 2114550 w 2368550"/>
              <a:gd name="connsiteY42" fmla="*/ 1257300 h 2152650"/>
              <a:gd name="connsiteX43" fmla="*/ 2165350 w 2368550"/>
              <a:gd name="connsiteY43" fmla="*/ 1282700 h 2152650"/>
              <a:gd name="connsiteX44" fmla="*/ 2209800 w 2368550"/>
              <a:gd name="connsiteY44" fmla="*/ 1308100 h 2152650"/>
              <a:gd name="connsiteX45" fmla="*/ 2209800 w 2368550"/>
              <a:gd name="connsiteY45" fmla="*/ 1308100 h 2152650"/>
              <a:gd name="connsiteX46" fmla="*/ 2279650 w 2368550"/>
              <a:gd name="connsiteY46" fmla="*/ 1320800 h 2152650"/>
              <a:gd name="connsiteX47" fmla="*/ 2279650 w 2368550"/>
              <a:gd name="connsiteY47" fmla="*/ 1409700 h 2152650"/>
              <a:gd name="connsiteX48" fmla="*/ 2279650 w 2368550"/>
              <a:gd name="connsiteY48" fmla="*/ 1517650 h 2152650"/>
              <a:gd name="connsiteX49" fmla="*/ 2279650 w 2368550"/>
              <a:gd name="connsiteY49" fmla="*/ 1651000 h 2152650"/>
              <a:gd name="connsiteX50" fmla="*/ 2324100 w 2368550"/>
              <a:gd name="connsiteY50" fmla="*/ 1720850 h 2152650"/>
              <a:gd name="connsiteX51" fmla="*/ 2336800 w 2368550"/>
              <a:gd name="connsiteY51" fmla="*/ 1778000 h 2152650"/>
              <a:gd name="connsiteX52" fmla="*/ 2368550 w 2368550"/>
              <a:gd name="connsiteY52" fmla="*/ 1847850 h 2152650"/>
              <a:gd name="connsiteX53" fmla="*/ 2368550 w 2368550"/>
              <a:gd name="connsiteY53" fmla="*/ 1898650 h 2152650"/>
              <a:gd name="connsiteX54" fmla="*/ 2343150 w 2368550"/>
              <a:gd name="connsiteY54" fmla="*/ 1968500 h 2152650"/>
              <a:gd name="connsiteX55" fmla="*/ 2336800 w 2368550"/>
              <a:gd name="connsiteY55" fmla="*/ 2012950 h 2152650"/>
              <a:gd name="connsiteX56" fmla="*/ 2336800 w 2368550"/>
              <a:gd name="connsiteY56" fmla="*/ 2051050 h 2152650"/>
              <a:gd name="connsiteX57" fmla="*/ 2311400 w 2368550"/>
              <a:gd name="connsiteY57" fmla="*/ 2108200 h 2152650"/>
              <a:gd name="connsiteX58" fmla="*/ 2311400 w 2368550"/>
              <a:gd name="connsiteY58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68550" h="2152650">
                <a:moveTo>
                  <a:pt x="0" y="0"/>
                </a:moveTo>
                <a:lnTo>
                  <a:pt x="0" y="457200"/>
                </a:lnTo>
                <a:lnTo>
                  <a:pt x="44450" y="463550"/>
                </a:lnTo>
                <a:lnTo>
                  <a:pt x="44450" y="463550"/>
                </a:lnTo>
                <a:lnTo>
                  <a:pt x="107950" y="482600"/>
                </a:lnTo>
                <a:lnTo>
                  <a:pt x="165100" y="476250"/>
                </a:lnTo>
                <a:lnTo>
                  <a:pt x="228600" y="482600"/>
                </a:lnTo>
                <a:lnTo>
                  <a:pt x="342900" y="482600"/>
                </a:lnTo>
                <a:lnTo>
                  <a:pt x="400050" y="495300"/>
                </a:lnTo>
                <a:lnTo>
                  <a:pt x="482600" y="495300"/>
                </a:lnTo>
                <a:lnTo>
                  <a:pt x="539750" y="508000"/>
                </a:lnTo>
                <a:cubicBezTo>
                  <a:pt x="624410" y="501488"/>
                  <a:pt x="594702" y="501650"/>
                  <a:pt x="628650" y="501650"/>
                </a:cubicBezTo>
                <a:lnTo>
                  <a:pt x="704850" y="520700"/>
                </a:lnTo>
                <a:lnTo>
                  <a:pt x="793750" y="501650"/>
                </a:lnTo>
                <a:lnTo>
                  <a:pt x="857250" y="527050"/>
                </a:lnTo>
                <a:lnTo>
                  <a:pt x="1016000" y="520700"/>
                </a:lnTo>
                <a:lnTo>
                  <a:pt x="1174750" y="533400"/>
                </a:lnTo>
                <a:lnTo>
                  <a:pt x="1174750" y="1060450"/>
                </a:lnTo>
                <a:lnTo>
                  <a:pt x="1225550" y="1123950"/>
                </a:lnTo>
                <a:lnTo>
                  <a:pt x="1225550" y="1123950"/>
                </a:lnTo>
                <a:lnTo>
                  <a:pt x="1295400" y="1111250"/>
                </a:lnTo>
                <a:lnTo>
                  <a:pt x="1295400" y="1111250"/>
                </a:lnTo>
                <a:lnTo>
                  <a:pt x="1320800" y="1162050"/>
                </a:lnTo>
                <a:lnTo>
                  <a:pt x="1365250" y="1162050"/>
                </a:lnTo>
                <a:lnTo>
                  <a:pt x="1409700" y="1174750"/>
                </a:lnTo>
                <a:lnTo>
                  <a:pt x="1454150" y="1193800"/>
                </a:lnTo>
                <a:lnTo>
                  <a:pt x="1485900" y="1174750"/>
                </a:lnTo>
                <a:lnTo>
                  <a:pt x="1524000" y="1193800"/>
                </a:lnTo>
                <a:lnTo>
                  <a:pt x="1524000" y="1193800"/>
                </a:lnTo>
                <a:lnTo>
                  <a:pt x="1562100" y="1225550"/>
                </a:lnTo>
                <a:lnTo>
                  <a:pt x="1612900" y="1212850"/>
                </a:lnTo>
                <a:lnTo>
                  <a:pt x="1651000" y="1238250"/>
                </a:lnTo>
                <a:lnTo>
                  <a:pt x="1689100" y="1231900"/>
                </a:lnTo>
                <a:lnTo>
                  <a:pt x="1689100" y="1231900"/>
                </a:lnTo>
                <a:lnTo>
                  <a:pt x="1752600" y="1219200"/>
                </a:lnTo>
                <a:lnTo>
                  <a:pt x="1797050" y="1231900"/>
                </a:lnTo>
                <a:lnTo>
                  <a:pt x="1860550" y="1263650"/>
                </a:lnTo>
                <a:lnTo>
                  <a:pt x="1911350" y="1244600"/>
                </a:lnTo>
                <a:lnTo>
                  <a:pt x="1949450" y="1244600"/>
                </a:lnTo>
                <a:lnTo>
                  <a:pt x="1993900" y="1225550"/>
                </a:lnTo>
                <a:lnTo>
                  <a:pt x="2038350" y="1238250"/>
                </a:lnTo>
                <a:lnTo>
                  <a:pt x="2082800" y="1219200"/>
                </a:lnTo>
                <a:lnTo>
                  <a:pt x="2114550" y="1257300"/>
                </a:lnTo>
                <a:lnTo>
                  <a:pt x="2165350" y="1282700"/>
                </a:lnTo>
                <a:lnTo>
                  <a:pt x="2209800" y="1308100"/>
                </a:lnTo>
                <a:lnTo>
                  <a:pt x="2209800" y="1308100"/>
                </a:lnTo>
                <a:lnTo>
                  <a:pt x="2279650" y="1320800"/>
                </a:lnTo>
                <a:lnTo>
                  <a:pt x="2279650" y="1409700"/>
                </a:lnTo>
                <a:lnTo>
                  <a:pt x="2279650" y="1517650"/>
                </a:lnTo>
                <a:lnTo>
                  <a:pt x="2279650" y="1651000"/>
                </a:lnTo>
                <a:lnTo>
                  <a:pt x="2324100" y="1720850"/>
                </a:lnTo>
                <a:lnTo>
                  <a:pt x="2336800" y="1778000"/>
                </a:lnTo>
                <a:lnTo>
                  <a:pt x="2368550" y="1847850"/>
                </a:lnTo>
                <a:lnTo>
                  <a:pt x="2368550" y="1898650"/>
                </a:lnTo>
                <a:lnTo>
                  <a:pt x="2343150" y="1968500"/>
                </a:lnTo>
                <a:lnTo>
                  <a:pt x="2336800" y="2012950"/>
                </a:lnTo>
                <a:lnTo>
                  <a:pt x="2336800" y="2051050"/>
                </a:lnTo>
                <a:lnTo>
                  <a:pt x="2311400" y="2108200"/>
                </a:lnTo>
                <a:lnTo>
                  <a:pt x="2311400" y="21526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4216400" y="1244600"/>
            <a:ext cx="1993900" cy="2952750"/>
          </a:xfrm>
          <a:custGeom>
            <a:avLst/>
            <a:gdLst>
              <a:gd name="connsiteX0" fmla="*/ 0 w 1993900"/>
              <a:gd name="connsiteY0" fmla="*/ 0 h 2952750"/>
              <a:gd name="connsiteX1" fmla="*/ 0 w 1993900"/>
              <a:gd name="connsiteY1" fmla="*/ 571500 h 2952750"/>
              <a:gd name="connsiteX2" fmla="*/ 50800 w 1993900"/>
              <a:gd name="connsiteY2" fmla="*/ 546100 h 2952750"/>
              <a:gd name="connsiteX3" fmla="*/ 101600 w 1993900"/>
              <a:gd name="connsiteY3" fmla="*/ 546100 h 2952750"/>
              <a:gd name="connsiteX4" fmla="*/ 158750 w 1993900"/>
              <a:gd name="connsiteY4" fmla="*/ 584200 h 2952750"/>
              <a:gd name="connsiteX5" fmla="*/ 158750 w 1993900"/>
              <a:gd name="connsiteY5" fmla="*/ 654050 h 2952750"/>
              <a:gd name="connsiteX6" fmla="*/ 127000 w 1993900"/>
              <a:gd name="connsiteY6" fmla="*/ 711200 h 2952750"/>
              <a:gd name="connsiteX7" fmla="*/ 120650 w 1993900"/>
              <a:gd name="connsiteY7" fmla="*/ 730250 h 2952750"/>
              <a:gd name="connsiteX8" fmla="*/ 95250 w 1993900"/>
              <a:gd name="connsiteY8" fmla="*/ 768350 h 2952750"/>
              <a:gd name="connsiteX9" fmla="*/ 76200 w 1993900"/>
              <a:gd name="connsiteY9" fmla="*/ 819150 h 2952750"/>
              <a:gd name="connsiteX10" fmla="*/ 76200 w 1993900"/>
              <a:gd name="connsiteY10" fmla="*/ 819150 h 2952750"/>
              <a:gd name="connsiteX11" fmla="*/ 31750 w 1993900"/>
              <a:gd name="connsiteY11" fmla="*/ 927100 h 2952750"/>
              <a:gd name="connsiteX12" fmla="*/ 50800 w 1993900"/>
              <a:gd name="connsiteY12" fmla="*/ 1022350 h 2952750"/>
              <a:gd name="connsiteX13" fmla="*/ 50800 w 1993900"/>
              <a:gd name="connsiteY13" fmla="*/ 1066800 h 2952750"/>
              <a:gd name="connsiteX14" fmla="*/ 50800 w 1993900"/>
              <a:gd name="connsiteY14" fmla="*/ 1149350 h 2952750"/>
              <a:gd name="connsiteX15" fmla="*/ 31750 w 1993900"/>
              <a:gd name="connsiteY15" fmla="*/ 1193800 h 2952750"/>
              <a:gd name="connsiteX16" fmla="*/ 31750 w 1993900"/>
              <a:gd name="connsiteY16" fmla="*/ 1263650 h 2952750"/>
              <a:gd name="connsiteX17" fmla="*/ 25400 w 1993900"/>
              <a:gd name="connsiteY17" fmla="*/ 1314450 h 2952750"/>
              <a:gd name="connsiteX18" fmla="*/ 95250 w 1993900"/>
              <a:gd name="connsiteY18" fmla="*/ 1416050 h 2952750"/>
              <a:gd name="connsiteX19" fmla="*/ 95250 w 1993900"/>
              <a:gd name="connsiteY19" fmla="*/ 1460500 h 2952750"/>
              <a:gd name="connsiteX20" fmla="*/ 127000 w 1993900"/>
              <a:gd name="connsiteY20" fmla="*/ 1517650 h 2952750"/>
              <a:gd name="connsiteX21" fmla="*/ 139700 w 1993900"/>
              <a:gd name="connsiteY21" fmla="*/ 1612900 h 2952750"/>
              <a:gd name="connsiteX22" fmla="*/ 222250 w 1993900"/>
              <a:gd name="connsiteY22" fmla="*/ 1701800 h 2952750"/>
              <a:gd name="connsiteX23" fmla="*/ 222250 w 1993900"/>
              <a:gd name="connsiteY23" fmla="*/ 1701800 h 2952750"/>
              <a:gd name="connsiteX24" fmla="*/ 304800 w 1993900"/>
              <a:gd name="connsiteY24" fmla="*/ 1771650 h 2952750"/>
              <a:gd name="connsiteX25" fmla="*/ 355600 w 1993900"/>
              <a:gd name="connsiteY25" fmla="*/ 1803400 h 2952750"/>
              <a:gd name="connsiteX26" fmla="*/ 444500 w 1993900"/>
              <a:gd name="connsiteY26" fmla="*/ 1905000 h 2952750"/>
              <a:gd name="connsiteX27" fmla="*/ 495300 w 1993900"/>
              <a:gd name="connsiteY27" fmla="*/ 1924050 h 2952750"/>
              <a:gd name="connsiteX28" fmla="*/ 533400 w 1993900"/>
              <a:gd name="connsiteY28" fmla="*/ 1943100 h 2952750"/>
              <a:gd name="connsiteX29" fmla="*/ 558800 w 1993900"/>
              <a:gd name="connsiteY29" fmla="*/ 2012950 h 2952750"/>
              <a:gd name="connsiteX30" fmla="*/ 558800 w 1993900"/>
              <a:gd name="connsiteY30" fmla="*/ 2012950 h 2952750"/>
              <a:gd name="connsiteX31" fmla="*/ 577850 w 1993900"/>
              <a:gd name="connsiteY31" fmla="*/ 2089150 h 2952750"/>
              <a:gd name="connsiteX32" fmla="*/ 609600 w 1993900"/>
              <a:gd name="connsiteY32" fmla="*/ 2152650 h 2952750"/>
              <a:gd name="connsiteX33" fmla="*/ 666750 w 1993900"/>
              <a:gd name="connsiteY33" fmla="*/ 2190750 h 2952750"/>
              <a:gd name="connsiteX34" fmla="*/ 666750 w 1993900"/>
              <a:gd name="connsiteY34" fmla="*/ 2190750 h 2952750"/>
              <a:gd name="connsiteX35" fmla="*/ 736600 w 1993900"/>
              <a:gd name="connsiteY35" fmla="*/ 2235200 h 2952750"/>
              <a:gd name="connsiteX36" fmla="*/ 825500 w 1993900"/>
              <a:gd name="connsiteY36" fmla="*/ 2286000 h 2952750"/>
              <a:gd name="connsiteX37" fmla="*/ 825500 w 1993900"/>
              <a:gd name="connsiteY37" fmla="*/ 2286000 h 2952750"/>
              <a:gd name="connsiteX38" fmla="*/ 876300 w 1993900"/>
              <a:gd name="connsiteY38" fmla="*/ 2292350 h 2952750"/>
              <a:gd name="connsiteX39" fmla="*/ 920750 w 1993900"/>
              <a:gd name="connsiteY39" fmla="*/ 2247900 h 2952750"/>
              <a:gd name="connsiteX40" fmla="*/ 920750 w 1993900"/>
              <a:gd name="connsiteY40" fmla="*/ 2247900 h 2952750"/>
              <a:gd name="connsiteX41" fmla="*/ 952500 w 1993900"/>
              <a:gd name="connsiteY41" fmla="*/ 2146300 h 2952750"/>
              <a:gd name="connsiteX42" fmla="*/ 996950 w 1993900"/>
              <a:gd name="connsiteY42" fmla="*/ 2127250 h 2952750"/>
              <a:gd name="connsiteX43" fmla="*/ 996950 w 1993900"/>
              <a:gd name="connsiteY43" fmla="*/ 2127250 h 2952750"/>
              <a:gd name="connsiteX44" fmla="*/ 1079500 w 1993900"/>
              <a:gd name="connsiteY44" fmla="*/ 2127250 h 2952750"/>
              <a:gd name="connsiteX45" fmla="*/ 1149350 w 1993900"/>
              <a:gd name="connsiteY45" fmla="*/ 2127250 h 2952750"/>
              <a:gd name="connsiteX46" fmla="*/ 1200150 w 1993900"/>
              <a:gd name="connsiteY46" fmla="*/ 2139950 h 2952750"/>
              <a:gd name="connsiteX47" fmla="*/ 1225550 w 1993900"/>
              <a:gd name="connsiteY47" fmla="*/ 2197100 h 2952750"/>
              <a:gd name="connsiteX48" fmla="*/ 1289050 w 1993900"/>
              <a:gd name="connsiteY48" fmla="*/ 2235200 h 2952750"/>
              <a:gd name="connsiteX49" fmla="*/ 1346200 w 1993900"/>
              <a:gd name="connsiteY49" fmla="*/ 2336800 h 2952750"/>
              <a:gd name="connsiteX50" fmla="*/ 1384300 w 1993900"/>
              <a:gd name="connsiteY50" fmla="*/ 2406650 h 2952750"/>
              <a:gd name="connsiteX51" fmla="*/ 1384300 w 1993900"/>
              <a:gd name="connsiteY51" fmla="*/ 2406650 h 2952750"/>
              <a:gd name="connsiteX52" fmla="*/ 1428750 w 1993900"/>
              <a:gd name="connsiteY52" fmla="*/ 2476500 h 2952750"/>
              <a:gd name="connsiteX53" fmla="*/ 1466850 w 1993900"/>
              <a:gd name="connsiteY53" fmla="*/ 2527300 h 2952750"/>
              <a:gd name="connsiteX54" fmla="*/ 1466850 w 1993900"/>
              <a:gd name="connsiteY54" fmla="*/ 2527300 h 2952750"/>
              <a:gd name="connsiteX55" fmla="*/ 1530350 w 1993900"/>
              <a:gd name="connsiteY55" fmla="*/ 2584450 h 2952750"/>
              <a:gd name="connsiteX56" fmla="*/ 1549400 w 1993900"/>
              <a:gd name="connsiteY56" fmla="*/ 2679700 h 2952750"/>
              <a:gd name="connsiteX57" fmla="*/ 1568450 w 1993900"/>
              <a:gd name="connsiteY57" fmla="*/ 2736850 h 2952750"/>
              <a:gd name="connsiteX58" fmla="*/ 1606550 w 1993900"/>
              <a:gd name="connsiteY58" fmla="*/ 2787650 h 2952750"/>
              <a:gd name="connsiteX59" fmla="*/ 1657350 w 1993900"/>
              <a:gd name="connsiteY59" fmla="*/ 2832100 h 2952750"/>
              <a:gd name="connsiteX60" fmla="*/ 1701800 w 1993900"/>
              <a:gd name="connsiteY60" fmla="*/ 2870200 h 2952750"/>
              <a:gd name="connsiteX61" fmla="*/ 1746250 w 1993900"/>
              <a:gd name="connsiteY61" fmla="*/ 2889250 h 2952750"/>
              <a:gd name="connsiteX62" fmla="*/ 1784350 w 1993900"/>
              <a:gd name="connsiteY62" fmla="*/ 2921000 h 2952750"/>
              <a:gd name="connsiteX63" fmla="*/ 1879600 w 1993900"/>
              <a:gd name="connsiteY63" fmla="*/ 2921000 h 2952750"/>
              <a:gd name="connsiteX64" fmla="*/ 1936750 w 1993900"/>
              <a:gd name="connsiteY64" fmla="*/ 2952750 h 2952750"/>
              <a:gd name="connsiteX65" fmla="*/ 1993900 w 1993900"/>
              <a:gd name="connsiteY65" fmla="*/ 293370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993900" h="2952750">
                <a:moveTo>
                  <a:pt x="0" y="0"/>
                </a:moveTo>
                <a:lnTo>
                  <a:pt x="0" y="571500"/>
                </a:lnTo>
                <a:lnTo>
                  <a:pt x="50800" y="546100"/>
                </a:lnTo>
                <a:lnTo>
                  <a:pt x="101600" y="546100"/>
                </a:lnTo>
                <a:lnTo>
                  <a:pt x="158750" y="584200"/>
                </a:lnTo>
                <a:lnTo>
                  <a:pt x="158750" y="654050"/>
                </a:lnTo>
                <a:cubicBezTo>
                  <a:pt x="148167" y="673100"/>
                  <a:pt x="136746" y="691708"/>
                  <a:pt x="127000" y="711200"/>
                </a:cubicBezTo>
                <a:cubicBezTo>
                  <a:pt x="124007" y="717187"/>
                  <a:pt x="123901" y="724399"/>
                  <a:pt x="120650" y="730250"/>
                </a:cubicBezTo>
                <a:cubicBezTo>
                  <a:pt x="113237" y="743593"/>
                  <a:pt x="100077" y="753870"/>
                  <a:pt x="95250" y="768350"/>
                </a:cubicBezTo>
                <a:cubicBezTo>
                  <a:pt x="81053" y="810940"/>
                  <a:pt x="88537" y="794476"/>
                  <a:pt x="76200" y="819150"/>
                </a:cubicBezTo>
                <a:lnTo>
                  <a:pt x="76200" y="819150"/>
                </a:lnTo>
                <a:lnTo>
                  <a:pt x="31750" y="927100"/>
                </a:lnTo>
                <a:lnTo>
                  <a:pt x="50800" y="1022350"/>
                </a:lnTo>
                <a:lnTo>
                  <a:pt x="50800" y="1066800"/>
                </a:lnTo>
                <a:lnTo>
                  <a:pt x="50800" y="1149350"/>
                </a:lnTo>
                <a:lnTo>
                  <a:pt x="31750" y="1193800"/>
                </a:lnTo>
                <a:lnTo>
                  <a:pt x="31750" y="1263650"/>
                </a:lnTo>
                <a:lnTo>
                  <a:pt x="25400" y="1314450"/>
                </a:lnTo>
                <a:cubicBezTo>
                  <a:pt x="96502" y="1411407"/>
                  <a:pt x="95250" y="1370328"/>
                  <a:pt x="95250" y="1416050"/>
                </a:cubicBezTo>
                <a:lnTo>
                  <a:pt x="95250" y="1460500"/>
                </a:lnTo>
                <a:lnTo>
                  <a:pt x="127000" y="1517650"/>
                </a:lnTo>
                <a:lnTo>
                  <a:pt x="139700" y="1612900"/>
                </a:lnTo>
                <a:lnTo>
                  <a:pt x="222250" y="1701800"/>
                </a:lnTo>
                <a:lnTo>
                  <a:pt x="222250" y="1701800"/>
                </a:lnTo>
                <a:lnTo>
                  <a:pt x="304800" y="1771650"/>
                </a:lnTo>
                <a:lnTo>
                  <a:pt x="355600" y="1803400"/>
                </a:lnTo>
                <a:lnTo>
                  <a:pt x="444500" y="1905000"/>
                </a:lnTo>
                <a:lnTo>
                  <a:pt x="495300" y="1924050"/>
                </a:lnTo>
                <a:lnTo>
                  <a:pt x="533400" y="1943100"/>
                </a:lnTo>
                <a:lnTo>
                  <a:pt x="558800" y="2012950"/>
                </a:lnTo>
                <a:lnTo>
                  <a:pt x="558800" y="2012950"/>
                </a:lnTo>
                <a:lnTo>
                  <a:pt x="577850" y="2089150"/>
                </a:lnTo>
                <a:lnTo>
                  <a:pt x="609600" y="2152650"/>
                </a:lnTo>
                <a:lnTo>
                  <a:pt x="666750" y="2190750"/>
                </a:lnTo>
                <a:lnTo>
                  <a:pt x="666750" y="2190750"/>
                </a:lnTo>
                <a:lnTo>
                  <a:pt x="736600" y="2235200"/>
                </a:lnTo>
                <a:lnTo>
                  <a:pt x="825500" y="2286000"/>
                </a:lnTo>
                <a:lnTo>
                  <a:pt x="825500" y="2286000"/>
                </a:lnTo>
                <a:lnTo>
                  <a:pt x="876300" y="2292350"/>
                </a:lnTo>
                <a:lnTo>
                  <a:pt x="920750" y="2247900"/>
                </a:lnTo>
                <a:lnTo>
                  <a:pt x="920750" y="2247900"/>
                </a:lnTo>
                <a:lnTo>
                  <a:pt x="952500" y="2146300"/>
                </a:lnTo>
                <a:lnTo>
                  <a:pt x="996950" y="2127250"/>
                </a:lnTo>
                <a:lnTo>
                  <a:pt x="996950" y="2127250"/>
                </a:lnTo>
                <a:lnTo>
                  <a:pt x="1079500" y="2127250"/>
                </a:lnTo>
                <a:lnTo>
                  <a:pt x="1149350" y="2127250"/>
                </a:lnTo>
                <a:lnTo>
                  <a:pt x="1200150" y="2139950"/>
                </a:lnTo>
                <a:lnTo>
                  <a:pt x="1225550" y="2197100"/>
                </a:lnTo>
                <a:lnTo>
                  <a:pt x="1289050" y="2235200"/>
                </a:lnTo>
                <a:lnTo>
                  <a:pt x="1346200" y="2336800"/>
                </a:lnTo>
                <a:lnTo>
                  <a:pt x="1384300" y="2406650"/>
                </a:lnTo>
                <a:lnTo>
                  <a:pt x="1384300" y="2406650"/>
                </a:lnTo>
                <a:lnTo>
                  <a:pt x="1428750" y="2476500"/>
                </a:lnTo>
                <a:lnTo>
                  <a:pt x="1466850" y="2527300"/>
                </a:lnTo>
                <a:lnTo>
                  <a:pt x="1466850" y="2527300"/>
                </a:lnTo>
                <a:lnTo>
                  <a:pt x="1530350" y="2584450"/>
                </a:lnTo>
                <a:lnTo>
                  <a:pt x="1549400" y="2679700"/>
                </a:lnTo>
                <a:lnTo>
                  <a:pt x="1568450" y="2736850"/>
                </a:lnTo>
                <a:lnTo>
                  <a:pt x="1606550" y="2787650"/>
                </a:lnTo>
                <a:lnTo>
                  <a:pt x="1657350" y="2832100"/>
                </a:lnTo>
                <a:lnTo>
                  <a:pt x="1701800" y="2870200"/>
                </a:lnTo>
                <a:lnTo>
                  <a:pt x="1746250" y="2889250"/>
                </a:lnTo>
                <a:lnTo>
                  <a:pt x="1784350" y="2921000"/>
                </a:lnTo>
                <a:lnTo>
                  <a:pt x="1879600" y="2921000"/>
                </a:lnTo>
                <a:lnTo>
                  <a:pt x="1936750" y="2952750"/>
                </a:lnTo>
                <a:lnTo>
                  <a:pt x="1993900" y="29337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ung 25"/>
          <p:cNvGrpSpPr/>
          <p:nvPr/>
        </p:nvGrpSpPr>
        <p:grpSpPr>
          <a:xfrm>
            <a:off x="5492750" y="2400300"/>
            <a:ext cx="622300" cy="1498600"/>
            <a:chOff x="5492750" y="2400300"/>
            <a:chExt cx="622300" cy="1498600"/>
          </a:xfrm>
        </p:grpSpPr>
        <p:sp>
          <p:nvSpPr>
            <p:cNvPr id="23" name="Freihandform 22"/>
            <p:cNvSpPr/>
            <p:nvPr/>
          </p:nvSpPr>
          <p:spPr>
            <a:xfrm>
              <a:off x="5613400" y="3346450"/>
              <a:ext cx="501650" cy="552450"/>
            </a:xfrm>
            <a:custGeom>
              <a:avLst/>
              <a:gdLst>
                <a:gd name="connsiteX0" fmla="*/ 501650 w 501650"/>
                <a:gd name="connsiteY0" fmla="*/ 552450 h 552450"/>
                <a:gd name="connsiteX1" fmla="*/ 457200 w 501650"/>
                <a:gd name="connsiteY1" fmla="*/ 539750 h 552450"/>
                <a:gd name="connsiteX2" fmla="*/ 444500 w 501650"/>
                <a:gd name="connsiteY2" fmla="*/ 501650 h 552450"/>
                <a:gd name="connsiteX3" fmla="*/ 444500 w 501650"/>
                <a:gd name="connsiteY3" fmla="*/ 501650 h 552450"/>
                <a:gd name="connsiteX4" fmla="*/ 381000 w 501650"/>
                <a:gd name="connsiteY4" fmla="*/ 444500 h 552450"/>
                <a:gd name="connsiteX5" fmla="*/ 381000 w 501650"/>
                <a:gd name="connsiteY5" fmla="*/ 444500 h 552450"/>
                <a:gd name="connsiteX6" fmla="*/ 330200 w 501650"/>
                <a:gd name="connsiteY6" fmla="*/ 368300 h 552450"/>
                <a:gd name="connsiteX7" fmla="*/ 311150 w 501650"/>
                <a:gd name="connsiteY7" fmla="*/ 285750 h 552450"/>
                <a:gd name="connsiteX8" fmla="*/ 254000 w 501650"/>
                <a:gd name="connsiteY8" fmla="*/ 317500 h 552450"/>
                <a:gd name="connsiteX9" fmla="*/ 215900 w 501650"/>
                <a:gd name="connsiteY9" fmla="*/ 292100 h 552450"/>
                <a:gd name="connsiteX10" fmla="*/ 165100 w 501650"/>
                <a:gd name="connsiteY10" fmla="*/ 292100 h 552450"/>
                <a:gd name="connsiteX11" fmla="*/ 165100 w 501650"/>
                <a:gd name="connsiteY11" fmla="*/ 292100 h 552450"/>
                <a:gd name="connsiteX12" fmla="*/ 120650 w 501650"/>
                <a:gd name="connsiteY12" fmla="*/ 76200 h 552450"/>
                <a:gd name="connsiteX13" fmla="*/ 76200 w 501650"/>
                <a:gd name="connsiteY13" fmla="*/ 57150 h 552450"/>
                <a:gd name="connsiteX14" fmla="*/ 50800 w 501650"/>
                <a:gd name="connsiteY14" fmla="*/ 25400 h 552450"/>
                <a:gd name="connsiteX15" fmla="*/ 0 w 501650"/>
                <a:gd name="connsiteY15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1650" h="552450">
                  <a:moveTo>
                    <a:pt x="501650" y="552450"/>
                  </a:moveTo>
                  <a:lnTo>
                    <a:pt x="457200" y="539750"/>
                  </a:lnTo>
                  <a:lnTo>
                    <a:pt x="444500" y="501650"/>
                  </a:lnTo>
                  <a:lnTo>
                    <a:pt x="444500" y="501650"/>
                  </a:lnTo>
                  <a:cubicBezTo>
                    <a:pt x="385853" y="443003"/>
                    <a:pt x="414291" y="444500"/>
                    <a:pt x="381000" y="444500"/>
                  </a:cubicBezTo>
                  <a:lnTo>
                    <a:pt x="381000" y="444500"/>
                  </a:lnTo>
                  <a:lnTo>
                    <a:pt x="330200" y="368300"/>
                  </a:lnTo>
                  <a:lnTo>
                    <a:pt x="311150" y="285750"/>
                  </a:lnTo>
                  <a:lnTo>
                    <a:pt x="254000" y="317500"/>
                  </a:lnTo>
                  <a:lnTo>
                    <a:pt x="215900" y="292100"/>
                  </a:lnTo>
                  <a:lnTo>
                    <a:pt x="165100" y="292100"/>
                  </a:lnTo>
                  <a:lnTo>
                    <a:pt x="165100" y="292100"/>
                  </a:lnTo>
                  <a:lnTo>
                    <a:pt x="120650" y="76200"/>
                  </a:lnTo>
                  <a:lnTo>
                    <a:pt x="76200" y="57150"/>
                  </a:lnTo>
                  <a:lnTo>
                    <a:pt x="50800" y="2540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66003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613400" y="3117850"/>
              <a:ext cx="50800" cy="234950"/>
            </a:xfrm>
            <a:custGeom>
              <a:avLst/>
              <a:gdLst>
                <a:gd name="connsiteX0" fmla="*/ 0 w 50800"/>
                <a:gd name="connsiteY0" fmla="*/ 234950 h 234950"/>
                <a:gd name="connsiteX1" fmla="*/ 0 w 50800"/>
                <a:gd name="connsiteY1" fmla="*/ 234950 h 234950"/>
                <a:gd name="connsiteX2" fmla="*/ 50800 w 50800"/>
                <a:gd name="connsiteY2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" h="234950">
                  <a:moveTo>
                    <a:pt x="0" y="234950"/>
                  </a:moveTo>
                  <a:lnTo>
                    <a:pt x="0" y="234950"/>
                  </a:lnTo>
                  <a:lnTo>
                    <a:pt x="50800" y="0"/>
                  </a:lnTo>
                </a:path>
              </a:pathLst>
            </a:custGeom>
            <a:ln>
              <a:solidFill>
                <a:srgbClr val="66003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5492750" y="2400300"/>
              <a:ext cx="323850" cy="730250"/>
            </a:xfrm>
            <a:custGeom>
              <a:avLst/>
              <a:gdLst>
                <a:gd name="connsiteX0" fmla="*/ 165100 w 323850"/>
                <a:gd name="connsiteY0" fmla="*/ 730250 h 730250"/>
                <a:gd name="connsiteX1" fmla="*/ 0 w 323850"/>
                <a:gd name="connsiteY1" fmla="*/ 349250 h 730250"/>
                <a:gd name="connsiteX2" fmla="*/ 323850 w 323850"/>
                <a:gd name="connsiteY2" fmla="*/ 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730250">
                  <a:moveTo>
                    <a:pt x="165100" y="730250"/>
                  </a:moveTo>
                  <a:lnTo>
                    <a:pt x="0" y="349250"/>
                  </a:lnTo>
                  <a:lnTo>
                    <a:pt x="323850" y="0"/>
                  </a:lnTo>
                </a:path>
              </a:pathLst>
            </a:custGeom>
            <a:ln>
              <a:solidFill>
                <a:srgbClr val="66003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3882600" y="380200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553200" y="1704201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USA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337175" y="2567632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Texas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225975" y="2169467"/>
            <a:ext cx="16700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Umstritten zw.</a:t>
            </a:r>
          </a:p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 &amp; Texas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25" y="2857809"/>
            <a:ext cx="409112" cy="272741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67" y="4361436"/>
            <a:ext cx="428165" cy="244666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535" y="1858867"/>
            <a:ext cx="428165" cy="244666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767" y="1459535"/>
            <a:ext cx="464865" cy="244666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817" y="2400300"/>
            <a:ext cx="464865" cy="244666"/>
          </a:xfrm>
          <a:prstGeom prst="rect">
            <a:avLst/>
          </a:prstGeom>
        </p:spPr>
      </p:pic>
      <p:grpSp>
        <p:nvGrpSpPr>
          <p:cNvPr id="16" name="Gruppierung 116"/>
          <p:cNvGrpSpPr/>
          <p:nvPr/>
        </p:nvGrpSpPr>
        <p:grpSpPr>
          <a:xfrm>
            <a:off x="6527800" y="3116203"/>
            <a:ext cx="1733550" cy="276999"/>
            <a:chOff x="4070350" y="3561433"/>
            <a:chExt cx="1733550" cy="276999"/>
          </a:xfrm>
        </p:grpSpPr>
        <p:sp>
          <p:nvSpPr>
            <p:cNvPr id="37" name="Oval 3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San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Jacinto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9" name="Gruppierung 116"/>
          <p:cNvGrpSpPr/>
          <p:nvPr/>
        </p:nvGrpSpPr>
        <p:grpSpPr>
          <a:xfrm>
            <a:off x="6051550" y="3530600"/>
            <a:ext cx="1733550" cy="276999"/>
            <a:chOff x="4070350" y="3561433"/>
            <a:chExt cx="1733550" cy="276999"/>
          </a:xfrm>
        </p:grpSpPr>
        <p:sp>
          <p:nvSpPr>
            <p:cNvPr id="40" name="Oval 3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Goliad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6" name="Inhaltsplatzhalter 2"/>
          <p:cNvSpPr>
            <a:spLocks noGrp="1"/>
          </p:cNvSpPr>
          <p:nvPr>
            <p:ph idx="1"/>
          </p:nvPr>
        </p:nvSpPr>
        <p:spPr>
          <a:xfrm>
            <a:off x="292101" y="4656902"/>
            <a:ext cx="8513308" cy="1583560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Unabhängigkeit Texas (</a:t>
            </a:r>
            <a:r>
              <a:rPr lang="de-DE" sz="1600" dirty="0" smtClean="0"/>
              <a:t>von Mexiko nicht anerkannt)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Feindseeligkeiten zwischen Mexiko &amp; Texas dauern bis in die 1840er Jahre an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Die texanische Frage wird erst mit dem </a:t>
            </a:r>
            <a:r>
              <a:rPr lang="de-DE" dirty="0" err="1" smtClean="0"/>
              <a:t>Mex.-Amerik</a:t>
            </a:r>
            <a:r>
              <a:rPr lang="de-DE" dirty="0" smtClean="0"/>
              <a:t>. Krieg (1846 – 1848) endgültig gelöst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Wegbereiter für den Beitritt Texas zu den USA &amp; den Mexikanisch-Amerikanischen Krieg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Macintosh PowerPoint</Application>
  <PresentationFormat>Bildschirmpräsentation (4:3)</PresentationFormat>
  <Paragraphs>92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Texanischer Unabhängigkeitskrieg (1835 – 1836)</vt:lpstr>
      <vt:lpstr>Überblick</vt:lpstr>
      <vt:lpstr>Hintergrund</vt:lpstr>
      <vt:lpstr>Verlauf: Frühe texanische Erfolge</vt:lpstr>
      <vt:lpstr>Verlauf: Santa Annas Offensive</vt:lpstr>
      <vt:lpstr>Verlauf: Runaway Scrape &amp; Texanischer Sieg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242</cp:revision>
  <dcterms:created xsi:type="dcterms:W3CDTF">2015-02-24T23:47:51Z</dcterms:created>
  <dcterms:modified xsi:type="dcterms:W3CDTF">2015-02-24T23:50:54Z</dcterms:modified>
</cp:coreProperties>
</file>